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5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7575" y="720343"/>
            <a:ext cx="7596505" cy="518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194" y="410463"/>
            <a:ext cx="10056812" cy="1199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7194" y="1557835"/>
            <a:ext cx="6236970" cy="142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hyperlink" Target="https://factorytour.tridentindia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utlookindia.com/outlook-spotlight/balancing-profitability-sustainability-news-20119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textilestoday.com/innovation-inspiration/trident-looks-to-design-students-to-craft-new-bedding-line/" TargetMode="External"/><Relationship Id="rId7" Type="http://schemas.openxmlformats.org/officeDocument/2006/relationships/hyperlink" Target="https://www.outlookindia.com/outlook-spotlight/trident-group-is-focusing-on-sustainable-development-projects-for-a-better-tomorrow-news-188948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xchange4media.com/marketing-news/trident-group-rolls-out-new-digital-campaign-for-threenew-offerings-109611.html" TargetMode="Externa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g"/><Relationship Id="rId11" Type="http://schemas.openxmlformats.org/officeDocument/2006/relationships/image" Target="../media/image73.jpg"/><Relationship Id="rId5" Type="http://schemas.openxmlformats.org/officeDocument/2006/relationships/image" Target="../media/image67.png"/><Relationship Id="rId10" Type="http://schemas.openxmlformats.org/officeDocument/2006/relationships/image" Target="../media/image72.jpg"/><Relationship Id="rId4" Type="http://schemas.openxmlformats.org/officeDocument/2006/relationships/image" Target="../media/image66.jpg"/><Relationship Id="rId9" Type="http://schemas.openxmlformats.org/officeDocument/2006/relationships/image" Target="../media/image7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kanchansondhi@gmail.com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42481" y="5816219"/>
              <a:ext cx="3341116" cy="3186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4841" y="6293205"/>
              <a:ext cx="7142861" cy="413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0775" y="0"/>
              <a:ext cx="9801225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3914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4019" y="632777"/>
            <a:ext cx="6460490" cy="5472908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41300" marR="279400" indent="-229235">
              <a:lnSpc>
                <a:spcPct val="89200"/>
              </a:lnSpc>
              <a:spcBef>
                <a:spcPts val="335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I</a:t>
            </a:r>
            <a:r>
              <a:rPr sz="1800" i="1" spc="-9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believe</a:t>
            </a:r>
            <a:r>
              <a:rPr sz="1800" i="1" spc="6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in</a:t>
            </a:r>
            <a:r>
              <a:rPr sz="1800" i="1" spc="-5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insight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driven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integrated</a:t>
            </a:r>
            <a:r>
              <a:rPr sz="1800" i="1" spc="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communication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with</a:t>
            </a:r>
            <a:r>
              <a:rPr sz="1800" i="1" spc="-5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</a:t>
            </a:r>
            <a:r>
              <a:rPr sz="1800" i="1" spc="31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focus </a:t>
            </a:r>
            <a:r>
              <a:rPr sz="1800" i="1" dirty="0">
                <a:latin typeface="Carlito"/>
                <a:cs typeface="Carlito"/>
              </a:rPr>
              <a:t>on</a:t>
            </a:r>
            <a:r>
              <a:rPr sz="1800" i="1" spc="-10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helping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businesses</a:t>
            </a:r>
            <a:r>
              <a:rPr sz="1800" i="1" spc="5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and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institutions</a:t>
            </a:r>
            <a:r>
              <a:rPr sz="1800" i="1" spc="-10" dirty="0">
                <a:latin typeface="Carlito"/>
                <a:cs typeface="Carlito"/>
              </a:rPr>
              <a:t> transform</a:t>
            </a:r>
            <a:r>
              <a:rPr sz="1800" i="1" spc="1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the</a:t>
            </a:r>
            <a:r>
              <a:rPr sz="1800" i="1" spc="-9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way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you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do </a:t>
            </a:r>
            <a:r>
              <a:rPr sz="1800" i="1" spc="-20" dirty="0">
                <a:latin typeface="Carlito"/>
                <a:cs typeface="Carlito"/>
              </a:rPr>
              <a:t>business,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go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to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market</a:t>
            </a:r>
            <a:r>
              <a:rPr sz="1800" i="1" spc="-8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and</a:t>
            </a:r>
            <a:r>
              <a:rPr sz="1800" i="1" spc="-2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communicate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with</a:t>
            </a:r>
            <a:r>
              <a:rPr sz="1800" i="1" spc="-8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the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people</a:t>
            </a:r>
            <a:r>
              <a:rPr sz="1800" i="1" spc="1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that </a:t>
            </a:r>
            <a:r>
              <a:rPr sz="1800" i="1" spc="-10" dirty="0">
                <a:latin typeface="Carlito"/>
                <a:cs typeface="Carlito"/>
              </a:rPr>
              <a:t>matter</a:t>
            </a:r>
            <a:r>
              <a:rPr sz="1800" i="1" spc="-9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most.</a:t>
            </a:r>
            <a:endParaRPr sz="1800" dirty="0">
              <a:latin typeface="Carlito"/>
              <a:cs typeface="Carlito"/>
            </a:endParaRPr>
          </a:p>
          <a:p>
            <a:pPr marL="241300" marR="434340" indent="-229235">
              <a:lnSpc>
                <a:spcPts val="1950"/>
              </a:lnSpc>
              <a:spcBef>
                <a:spcPts val="1085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A</a:t>
            </a:r>
            <a:r>
              <a:rPr sz="1800" i="1" spc="-8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Post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Graduate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Diploma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in</a:t>
            </a:r>
            <a:r>
              <a:rPr sz="1800" i="1" spc="-5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Advertising</a:t>
            </a:r>
            <a:r>
              <a:rPr sz="1800" i="1" spc="6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&amp;</a:t>
            </a:r>
            <a:r>
              <a:rPr sz="1800" i="1" spc="-10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Public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Relations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from </a:t>
            </a:r>
            <a:r>
              <a:rPr sz="1800" i="1" spc="-10" dirty="0">
                <a:latin typeface="Carlito"/>
                <a:cs typeface="Carlito"/>
              </a:rPr>
              <a:t>Indian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Institute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of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Mass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Communication,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New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Delhi</a:t>
            </a:r>
            <a:endParaRPr sz="1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740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With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9</a:t>
            </a:r>
            <a:r>
              <a:rPr sz="1800" i="1" spc="-5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years of</a:t>
            </a:r>
            <a:r>
              <a:rPr sz="1800" i="1" spc="-10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experience</a:t>
            </a:r>
            <a:r>
              <a:rPr sz="1800" i="1" spc="6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in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communication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management</a:t>
            </a:r>
            <a:endParaRPr sz="1800" dirty="0">
              <a:latin typeface="Carlito"/>
              <a:cs typeface="Carlito"/>
            </a:endParaRPr>
          </a:p>
          <a:p>
            <a:pPr marL="241300" marR="5080" indent="-229235">
              <a:lnSpc>
                <a:spcPct val="90400"/>
              </a:lnSpc>
              <a:spcBef>
                <a:spcPts val="980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spc="-10" dirty="0">
                <a:latin typeface="Carlito"/>
                <a:cs typeface="Carlito"/>
              </a:rPr>
              <a:t>Currently</a:t>
            </a:r>
            <a:r>
              <a:rPr sz="1800" i="1" spc="20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working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as</a:t>
            </a:r>
            <a:r>
              <a:rPr sz="1800" i="1" spc="-1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LEAD-</a:t>
            </a:r>
            <a:r>
              <a:rPr sz="1800" i="1" spc="-85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COMMUNICATION</a:t>
            </a:r>
            <a:r>
              <a:rPr sz="1800" i="1" spc="-13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&amp;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PUBLIC</a:t>
            </a:r>
            <a:r>
              <a:rPr sz="1800" i="1" spc="4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RELATIONS </a:t>
            </a:r>
            <a:r>
              <a:rPr sz="1800" i="1" dirty="0">
                <a:latin typeface="Carlito"/>
                <a:cs typeface="Carlito"/>
              </a:rPr>
              <a:t>at</a:t>
            </a:r>
            <a:r>
              <a:rPr sz="1800" i="1" spc="-10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TRIDENT</a:t>
            </a:r>
            <a:r>
              <a:rPr sz="1800" i="1" spc="-9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LIMITED,</a:t>
            </a:r>
            <a:r>
              <a:rPr sz="1800" i="1" spc="-9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lang="en-US" i="1" spc="-70" dirty="0">
                <a:latin typeface="Carlito"/>
                <a:cs typeface="Carlito"/>
              </a:rPr>
              <a:t>1</a:t>
            </a:r>
            <a:r>
              <a:rPr sz="1800" i="1" dirty="0">
                <a:latin typeface="Carlito"/>
                <a:cs typeface="Carlito"/>
              </a:rPr>
              <a:t>+</a:t>
            </a:r>
            <a:r>
              <a:rPr sz="1800" i="1" spc="-9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USD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Billion</a:t>
            </a:r>
            <a:r>
              <a:rPr sz="1800" i="1" spc="2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Dollar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conglomerate</a:t>
            </a:r>
            <a:r>
              <a:rPr sz="1800" i="1" spc="7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with </a:t>
            </a:r>
            <a:r>
              <a:rPr sz="1800" i="1" spc="-10" dirty="0">
                <a:latin typeface="Carlito"/>
                <a:cs typeface="Carlito"/>
              </a:rPr>
              <a:t>customer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footprint</a:t>
            </a:r>
            <a:r>
              <a:rPr sz="1800" i="1" spc="-3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over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150+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countries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in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the</a:t>
            </a:r>
            <a:r>
              <a:rPr sz="1800" i="1" spc="-9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world.</a:t>
            </a:r>
            <a:endParaRPr sz="1800" dirty="0">
              <a:latin typeface="Carlito"/>
              <a:cs typeface="Carlito"/>
            </a:endParaRPr>
          </a:p>
          <a:p>
            <a:pPr marL="241300" marR="196215" indent="-229235">
              <a:lnSpc>
                <a:spcPts val="1950"/>
              </a:lnSpc>
              <a:spcBef>
                <a:spcPts val="1005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spc="-20" dirty="0">
                <a:latin typeface="Carlito"/>
                <a:cs typeface="Carlito"/>
              </a:rPr>
              <a:t>Managing</a:t>
            </a:r>
            <a:r>
              <a:rPr sz="1800" i="1" spc="-1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B2B</a:t>
            </a:r>
            <a:r>
              <a:rPr sz="1800" i="1" spc="-9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&amp;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B2C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communication</a:t>
            </a:r>
            <a:r>
              <a:rPr sz="1800" i="1" spc="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for</a:t>
            </a:r>
            <a:r>
              <a:rPr sz="1800" i="1" spc="-9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Copier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i="1" spc="-50" dirty="0">
                <a:latin typeface="Carlito"/>
                <a:cs typeface="Carlito"/>
              </a:rPr>
              <a:t>Paper,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Stationery, </a:t>
            </a:r>
            <a:r>
              <a:rPr sz="1800" i="1" spc="-10" dirty="0">
                <a:latin typeface="Carlito"/>
                <a:cs typeface="Carlito"/>
              </a:rPr>
              <a:t>Bath</a:t>
            </a:r>
            <a:r>
              <a:rPr sz="1800" i="1" spc="-10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Linen,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Bed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Linen,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spc="-30" dirty="0">
                <a:latin typeface="Carlito"/>
                <a:cs typeface="Carlito"/>
              </a:rPr>
              <a:t>Yarn</a:t>
            </a:r>
            <a:r>
              <a:rPr sz="1800" i="1" spc="-2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&amp;</a:t>
            </a:r>
            <a:r>
              <a:rPr sz="1800" i="1" spc="-10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Detergent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Businesses</a:t>
            </a:r>
            <a:endParaRPr sz="1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Have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also</a:t>
            </a:r>
            <a:r>
              <a:rPr sz="1800" i="1" spc="35" dirty="0">
                <a:latin typeface="Carlito"/>
                <a:cs typeface="Carlito"/>
              </a:rPr>
              <a:t> </a:t>
            </a:r>
            <a:r>
              <a:rPr sz="1800" i="1" spc="-35" dirty="0">
                <a:latin typeface="Carlito"/>
                <a:cs typeface="Carlito"/>
              </a:rPr>
              <a:t>worked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on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launching</a:t>
            </a:r>
            <a:r>
              <a:rPr sz="1800" i="1" spc="3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</a:t>
            </a:r>
            <a:r>
              <a:rPr sz="1800" i="1" spc="-3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D2C</a:t>
            </a:r>
            <a:r>
              <a:rPr sz="1800" i="1" spc="-5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E-Commerce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Platform</a:t>
            </a:r>
            <a:endParaRPr sz="1800" dirty="0">
              <a:latin typeface="Carlito"/>
              <a:cs typeface="Carlito"/>
            </a:endParaRPr>
          </a:p>
          <a:p>
            <a:pPr marL="241300" marR="362585" indent="-229235">
              <a:lnSpc>
                <a:spcPts val="1880"/>
              </a:lnSpc>
              <a:spcBef>
                <a:spcPts val="1140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The</a:t>
            </a:r>
            <a:r>
              <a:rPr sz="1800" i="1" spc="-6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incumbent</a:t>
            </a:r>
            <a:r>
              <a:rPr sz="1800" i="1" spc="-4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is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responsible</a:t>
            </a:r>
            <a:r>
              <a:rPr sz="1800" i="1" spc="6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for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managing</a:t>
            </a:r>
            <a:r>
              <a:rPr sz="1800" i="1" spc="4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brand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promotions</a:t>
            </a:r>
            <a:r>
              <a:rPr sz="1800" i="1" spc="5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in </a:t>
            </a:r>
            <a:r>
              <a:rPr sz="1800" i="1" spc="-10" dirty="0">
                <a:latin typeface="Carlito"/>
                <a:cs typeface="Carlito"/>
              </a:rPr>
              <a:t>India,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UK,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35" dirty="0">
                <a:latin typeface="Carlito"/>
                <a:cs typeface="Carlito"/>
              </a:rPr>
              <a:t>Germany,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Dubai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and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the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US.</a:t>
            </a:r>
            <a:endParaRPr sz="1800" dirty="0">
              <a:latin typeface="Carlito"/>
              <a:cs typeface="Carlito"/>
            </a:endParaRPr>
          </a:p>
          <a:p>
            <a:pPr marL="241300" marR="129539" indent="-229235">
              <a:lnSpc>
                <a:spcPts val="1950"/>
              </a:lnSpc>
              <a:spcBef>
                <a:spcPts val="1065"/>
              </a:spcBef>
              <a:buFont typeface="Wingdings"/>
              <a:buChar char=""/>
              <a:tabLst>
                <a:tab pos="241300" algn="l"/>
              </a:tabLst>
            </a:pPr>
            <a:r>
              <a:rPr sz="1800" i="1" dirty="0">
                <a:latin typeface="Carlito"/>
                <a:cs typeface="Carlito"/>
              </a:rPr>
              <a:t>In</a:t>
            </a:r>
            <a:r>
              <a:rPr sz="1800" i="1" spc="-10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the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coming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slides,</a:t>
            </a:r>
            <a:r>
              <a:rPr sz="1800" i="1" spc="3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you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can</a:t>
            </a:r>
            <a:r>
              <a:rPr sz="1800" i="1" spc="-4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see</a:t>
            </a:r>
            <a:r>
              <a:rPr sz="1800" i="1" spc="-2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glimpses</a:t>
            </a:r>
            <a:r>
              <a:rPr sz="1800" i="1" spc="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of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</a:t>
            </a:r>
            <a:r>
              <a:rPr sz="1800" i="1" spc="-3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few</a:t>
            </a:r>
            <a:r>
              <a:rPr sz="1800" i="1" spc="-8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projects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under </a:t>
            </a:r>
            <a:r>
              <a:rPr sz="1800" i="1" spc="-20" dirty="0">
                <a:latin typeface="Carlito"/>
                <a:cs typeface="Carlito"/>
              </a:rPr>
              <a:t>different</a:t>
            </a:r>
            <a:r>
              <a:rPr sz="1800" i="1" spc="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yet</a:t>
            </a:r>
            <a:r>
              <a:rPr sz="1800" i="1" spc="-5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connected</a:t>
            </a:r>
            <a:r>
              <a:rPr sz="1800" i="1" spc="-70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domains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of</a:t>
            </a:r>
            <a:r>
              <a:rPr sz="1800" i="1" spc="-6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communication management </a:t>
            </a:r>
            <a:r>
              <a:rPr sz="1800" i="1" dirty="0">
                <a:latin typeface="Carlito"/>
                <a:cs typeface="Carlito"/>
              </a:rPr>
              <a:t>for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brand</a:t>
            </a:r>
            <a:r>
              <a:rPr sz="1800" i="1" spc="-75" dirty="0">
                <a:latin typeface="Carlito"/>
                <a:cs typeface="Carlito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building,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corporate</a:t>
            </a:r>
            <a:r>
              <a:rPr sz="1800" i="1" spc="-8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communications</a:t>
            </a:r>
            <a:r>
              <a:rPr sz="1800" i="1" spc="-2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and</a:t>
            </a:r>
            <a:r>
              <a:rPr sz="1800" i="1" spc="-80" dirty="0">
                <a:latin typeface="Carlito"/>
                <a:cs typeface="Carlito"/>
              </a:rPr>
              <a:t> </a:t>
            </a:r>
            <a:r>
              <a:rPr sz="1800" i="1" spc="-10" dirty="0">
                <a:latin typeface="Carlito"/>
                <a:cs typeface="Carlito"/>
              </a:rPr>
              <a:t>public relations.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00" y="1720849"/>
            <a:ext cx="9963149" cy="41782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764540"/>
            <a:ext cx="948817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91915" algn="l"/>
              </a:tabLst>
            </a:pPr>
            <a:r>
              <a:rPr sz="2750" spc="-10" dirty="0"/>
              <a:t>Corporate</a:t>
            </a:r>
            <a:r>
              <a:rPr sz="2750" spc="-185" dirty="0"/>
              <a:t> </a:t>
            </a:r>
            <a:r>
              <a:rPr sz="2750" spc="-10" dirty="0"/>
              <a:t>Communication</a:t>
            </a:r>
            <a:r>
              <a:rPr sz="2750" dirty="0"/>
              <a:t>	</a:t>
            </a:r>
            <a:r>
              <a:rPr sz="2750" spc="-10" dirty="0"/>
              <a:t>Digital</a:t>
            </a:r>
            <a:r>
              <a:rPr sz="2750" spc="-215" dirty="0"/>
              <a:t> </a:t>
            </a:r>
            <a:r>
              <a:rPr sz="2750" dirty="0"/>
              <a:t>Asset</a:t>
            </a:r>
            <a:r>
              <a:rPr sz="2750" spc="-125" dirty="0"/>
              <a:t> </a:t>
            </a:r>
            <a:r>
              <a:rPr sz="2750" spc="-25" dirty="0"/>
              <a:t>Development</a:t>
            </a:r>
            <a:r>
              <a:rPr sz="2750" spc="-210" dirty="0"/>
              <a:t> </a:t>
            </a:r>
            <a:r>
              <a:rPr sz="2750" dirty="0"/>
              <a:t>&amp;</a:t>
            </a:r>
            <a:r>
              <a:rPr sz="2750" spc="65" dirty="0"/>
              <a:t> </a:t>
            </a:r>
            <a:r>
              <a:rPr sz="2750" spc="-10" dirty="0"/>
              <a:t>Promotion</a:t>
            </a:r>
            <a:endParaRPr sz="27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5" y="1657350"/>
            <a:ext cx="2743200" cy="144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65847" y="3228403"/>
            <a:ext cx="4100195" cy="66960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1400" spc="150" dirty="0">
                <a:latin typeface="Calibri" panose="020F0502020204030204" pitchFamily="34" charset="0"/>
                <a:cs typeface="Calibri" panose="020F0502020204030204" pitchFamily="34" charset="0"/>
              </a:rPr>
              <a:t>Trident Group- Being Different is Normal Corporate Video </a:t>
            </a:r>
          </a:p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https://youtu.be/gwqP9ylcJMA?si=4A_LeAj5IUKIzmwR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962400"/>
            <a:ext cx="2743200" cy="15525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24280" y="5661659"/>
            <a:ext cx="4103370" cy="66960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1400" spc="150" dirty="0">
                <a:latin typeface="Calibri" panose="020F0502020204030204" pitchFamily="34" charset="0"/>
                <a:cs typeface="Calibri" panose="020F0502020204030204" pitchFamily="34" charset="0"/>
              </a:rPr>
              <a:t>Trident Group – CSR Video</a:t>
            </a:r>
          </a:p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1400" spc="15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https://youtu.be/243oaRpm4xY?si=Db_JMicg6EtUdvF- 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24855" y="4437697"/>
            <a:ext cx="5949950" cy="1203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R="327025" algn="ctr">
              <a:lnSpc>
                <a:spcPct val="100000"/>
              </a:lnSpc>
              <a:spcBef>
                <a:spcPts val="940"/>
              </a:spcBef>
            </a:pPr>
            <a:r>
              <a:rPr lang="en-US" sz="1400" dirty="0">
                <a:solidFill>
                  <a:schemeClr val="tx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 of its kind, an immersive experience of the factory through the 360-degree virtual tour of the Manufacturing Factory at </a:t>
            </a:r>
            <a:r>
              <a:rPr lang="en-US" sz="1400" dirty="0" err="1">
                <a:solidFill>
                  <a:schemeClr val="tx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Budhni</a:t>
            </a:r>
            <a:r>
              <a:rPr lang="en-US" sz="1400" dirty="0">
                <a:solidFill>
                  <a:schemeClr val="tx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India, developed during COVID times to bridge the gap between us and our customers and other stakeholders. </a:t>
            </a:r>
          </a:p>
          <a:p>
            <a:pPr marR="327025" algn="ctr">
              <a:lnSpc>
                <a:spcPct val="100000"/>
              </a:lnSpc>
              <a:spcBef>
                <a:spcPts val="940"/>
              </a:spcBef>
            </a:pPr>
            <a:r>
              <a:rPr sz="1400" u="heavy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TRIDENT</a:t>
            </a:r>
            <a:r>
              <a:rPr sz="1400" u="heavy" spc="-65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heavy" spc="-25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FACTORY</a:t>
            </a:r>
            <a:r>
              <a:rPr sz="1400" u="heavy" spc="-65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heavy" spc="-10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TOUR (tridentindia.com)</a:t>
            </a:r>
            <a:endParaRPr sz="1400" dirty="0">
              <a:latin typeface="Carlito"/>
              <a:cs typeface="Carlito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38750" y="1543050"/>
            <a:ext cx="6324600" cy="27146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4975" y="1800225"/>
            <a:ext cx="2876550" cy="3752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6775" y="1809750"/>
            <a:ext cx="5191125" cy="368617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Brand</a:t>
            </a:r>
            <a:r>
              <a:rPr spc="-275" dirty="0"/>
              <a:t> </a:t>
            </a:r>
            <a:r>
              <a:rPr spc="-35" dirty="0"/>
              <a:t>Messaging</a:t>
            </a:r>
            <a:r>
              <a:rPr spc="-260" dirty="0"/>
              <a:t> </a:t>
            </a:r>
            <a:r>
              <a:rPr dirty="0"/>
              <a:t>&amp;</a:t>
            </a:r>
            <a:r>
              <a:rPr spc="-80" dirty="0"/>
              <a:t> </a:t>
            </a:r>
            <a:r>
              <a:rPr spc="-25" dirty="0"/>
              <a:t>Alliances</a:t>
            </a:r>
            <a:r>
              <a:rPr spc="-215" dirty="0"/>
              <a:t> </a:t>
            </a:r>
            <a:r>
              <a:rPr dirty="0"/>
              <a:t>for</a:t>
            </a:r>
            <a:r>
              <a:rPr spc="-240" dirty="0"/>
              <a:t> </a:t>
            </a:r>
            <a:r>
              <a:rPr spc="-30" dirty="0"/>
              <a:t>Financial</a:t>
            </a:r>
            <a:r>
              <a:rPr spc="-204" dirty="0"/>
              <a:t> </a:t>
            </a:r>
            <a:r>
              <a:rPr spc="-25" dirty="0"/>
              <a:t>PR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7112" y="5974397"/>
            <a:ext cx="975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5350" y="1619250"/>
            <a:ext cx="3409950" cy="44767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5800" y="1619250"/>
            <a:ext cx="3400425" cy="45434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82795" y="1619250"/>
            <a:ext cx="3028129" cy="46958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530" rIns="0" bIns="0" rtlCol="0">
            <a:spAutoFit/>
          </a:bodyPr>
          <a:lstStyle/>
          <a:p>
            <a:pPr marL="521334" marR="5080">
              <a:lnSpc>
                <a:spcPts val="3460"/>
              </a:lnSpc>
              <a:spcBef>
                <a:spcPts val="560"/>
              </a:spcBef>
            </a:pPr>
            <a:r>
              <a:rPr spc="-35" dirty="0"/>
              <a:t>Coverage</a:t>
            </a:r>
            <a:r>
              <a:rPr spc="-270" dirty="0"/>
              <a:t> </a:t>
            </a:r>
            <a:r>
              <a:rPr dirty="0"/>
              <a:t>in</a:t>
            </a:r>
            <a:r>
              <a:rPr spc="-114" dirty="0"/>
              <a:t> </a:t>
            </a:r>
            <a:r>
              <a:rPr spc="-55" dirty="0"/>
              <a:t>Trade</a:t>
            </a:r>
            <a:r>
              <a:rPr spc="-265" dirty="0"/>
              <a:t> </a:t>
            </a:r>
            <a:r>
              <a:rPr dirty="0"/>
              <a:t>and</a:t>
            </a:r>
            <a:r>
              <a:rPr spc="-190" dirty="0"/>
              <a:t> </a:t>
            </a:r>
            <a:r>
              <a:rPr spc="-30" dirty="0"/>
              <a:t>Business</a:t>
            </a:r>
            <a:r>
              <a:rPr spc="-210" dirty="0"/>
              <a:t> </a:t>
            </a:r>
            <a:r>
              <a:rPr spc="-40" dirty="0"/>
              <a:t>Publication</a:t>
            </a:r>
            <a:r>
              <a:rPr spc="-270" dirty="0"/>
              <a:t> </a:t>
            </a:r>
            <a:r>
              <a:rPr dirty="0"/>
              <a:t>for</a:t>
            </a:r>
            <a:r>
              <a:rPr spc="-155" dirty="0"/>
              <a:t> </a:t>
            </a:r>
            <a:r>
              <a:rPr spc="-10" dirty="0"/>
              <a:t>Sustainable </a:t>
            </a:r>
            <a:r>
              <a:rPr spc="-45" dirty="0"/>
              <a:t>Manufacturing</a:t>
            </a:r>
            <a:r>
              <a:rPr spc="-245" dirty="0"/>
              <a:t> </a:t>
            </a:r>
            <a:r>
              <a:rPr spc="-30" dirty="0"/>
              <a:t>Practices</a:t>
            </a:r>
            <a:r>
              <a:rPr spc="-225" dirty="0"/>
              <a:t> </a:t>
            </a:r>
            <a:r>
              <a:rPr dirty="0"/>
              <a:t>- </a:t>
            </a:r>
            <a:r>
              <a:rPr spc="-50" dirty="0"/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27112" y="6118542"/>
            <a:ext cx="975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2975" y="1819275"/>
            <a:ext cx="2790825" cy="4000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2996" y="1714500"/>
            <a:ext cx="5945518" cy="36167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7112" y="5493702"/>
            <a:ext cx="9750425" cy="9544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144520" marR="3048635">
              <a:lnSpc>
                <a:spcPct val="100800"/>
              </a:lnSpc>
              <a:spcBef>
                <a:spcPts val="85"/>
              </a:spcBef>
            </a:pP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Balancing</a:t>
            </a:r>
            <a:r>
              <a:rPr sz="1800" u="heavy" spc="-1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Profitability</a:t>
            </a:r>
            <a:r>
              <a:rPr sz="1800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&amp;</a:t>
            </a:r>
            <a:r>
              <a:rPr sz="1800" u="heavy" spc="1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Sustainability</a:t>
            </a:r>
            <a:r>
              <a:rPr sz="1800" u="none" spc="-10" dirty="0">
                <a:solidFill>
                  <a:srgbClr val="0462C1"/>
                </a:solidFill>
                <a:latin typeface="Carlito"/>
                <a:cs typeface="Carlito"/>
                <a:hlinkClick r:id="rId4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4"/>
              </a:rPr>
              <a:t>(outlookindia.com)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341" rIns="0" bIns="0" rtlCol="0">
            <a:spAutoFit/>
          </a:bodyPr>
          <a:lstStyle/>
          <a:p>
            <a:pPr marL="665480" marR="5080">
              <a:lnSpc>
                <a:spcPts val="3450"/>
              </a:lnSpc>
              <a:spcBef>
                <a:spcPts val="570"/>
              </a:spcBef>
            </a:pPr>
            <a:r>
              <a:rPr spc="-40" dirty="0"/>
              <a:t>Coverage</a:t>
            </a:r>
            <a:r>
              <a:rPr spc="-260" dirty="0"/>
              <a:t> </a:t>
            </a:r>
            <a:r>
              <a:rPr dirty="0"/>
              <a:t>in</a:t>
            </a:r>
            <a:r>
              <a:rPr spc="-110" dirty="0"/>
              <a:t> </a:t>
            </a:r>
            <a:r>
              <a:rPr spc="-60" dirty="0"/>
              <a:t>Trade</a:t>
            </a:r>
            <a:r>
              <a:rPr spc="-260" dirty="0"/>
              <a:t> </a:t>
            </a:r>
            <a:r>
              <a:rPr dirty="0"/>
              <a:t>and</a:t>
            </a:r>
            <a:r>
              <a:rPr spc="-185" dirty="0"/>
              <a:t> </a:t>
            </a:r>
            <a:r>
              <a:rPr spc="-35" dirty="0"/>
              <a:t>Business</a:t>
            </a:r>
            <a:r>
              <a:rPr spc="-215" dirty="0"/>
              <a:t> </a:t>
            </a:r>
            <a:r>
              <a:rPr spc="-45" dirty="0"/>
              <a:t>Publication</a:t>
            </a:r>
            <a:r>
              <a:rPr spc="-270" dirty="0"/>
              <a:t> </a:t>
            </a:r>
            <a:r>
              <a:rPr dirty="0"/>
              <a:t>for</a:t>
            </a:r>
            <a:r>
              <a:rPr spc="-145" dirty="0"/>
              <a:t> </a:t>
            </a:r>
            <a:r>
              <a:rPr spc="-10" dirty="0"/>
              <a:t>Sustainable </a:t>
            </a:r>
            <a:r>
              <a:rPr spc="-50" dirty="0"/>
              <a:t>Manufacturing</a:t>
            </a:r>
            <a:r>
              <a:rPr spc="-250" dirty="0"/>
              <a:t> </a:t>
            </a:r>
            <a:r>
              <a:rPr spc="-30" dirty="0"/>
              <a:t>Practices</a:t>
            </a:r>
            <a:r>
              <a:rPr spc="-170" dirty="0"/>
              <a:t> </a:t>
            </a:r>
            <a:r>
              <a:rPr dirty="0"/>
              <a:t>- </a:t>
            </a:r>
            <a:r>
              <a:rPr spc="-50" dirty="0"/>
              <a:t>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488" y="1997174"/>
            <a:ext cx="6768575" cy="37696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8150" y="1666875"/>
            <a:ext cx="3257550" cy="4114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687" rIns="0" bIns="0" rtlCol="0">
            <a:spAutoFit/>
          </a:bodyPr>
          <a:lstStyle/>
          <a:p>
            <a:pPr marL="513080" marR="5080">
              <a:lnSpc>
                <a:spcPts val="3450"/>
              </a:lnSpc>
              <a:spcBef>
                <a:spcPts val="570"/>
              </a:spcBef>
            </a:pPr>
            <a:r>
              <a:rPr spc="-35" dirty="0"/>
              <a:t>Coverage</a:t>
            </a:r>
            <a:r>
              <a:rPr spc="-265" dirty="0"/>
              <a:t> </a:t>
            </a:r>
            <a:r>
              <a:rPr dirty="0"/>
              <a:t>in</a:t>
            </a:r>
            <a:r>
              <a:rPr spc="-105" dirty="0"/>
              <a:t> </a:t>
            </a:r>
            <a:r>
              <a:rPr spc="-55" dirty="0"/>
              <a:t>Trade</a:t>
            </a:r>
            <a:r>
              <a:rPr spc="-260" dirty="0"/>
              <a:t> </a:t>
            </a:r>
            <a:r>
              <a:rPr dirty="0"/>
              <a:t>and</a:t>
            </a:r>
            <a:r>
              <a:rPr spc="-185" dirty="0"/>
              <a:t> </a:t>
            </a:r>
            <a:r>
              <a:rPr spc="-30" dirty="0"/>
              <a:t>Business</a:t>
            </a:r>
            <a:r>
              <a:rPr spc="-215" dirty="0"/>
              <a:t> </a:t>
            </a:r>
            <a:r>
              <a:rPr spc="-45" dirty="0"/>
              <a:t>Publication</a:t>
            </a:r>
            <a:r>
              <a:rPr spc="-265" dirty="0"/>
              <a:t> </a:t>
            </a:r>
            <a:r>
              <a:rPr dirty="0"/>
              <a:t>for</a:t>
            </a:r>
            <a:r>
              <a:rPr spc="-145" dirty="0"/>
              <a:t> </a:t>
            </a:r>
            <a:r>
              <a:rPr spc="-10" dirty="0"/>
              <a:t>Sustainable </a:t>
            </a:r>
            <a:r>
              <a:rPr spc="-50" dirty="0"/>
              <a:t>Manufacturing</a:t>
            </a:r>
            <a:r>
              <a:rPr spc="-235" dirty="0"/>
              <a:t> </a:t>
            </a:r>
            <a:r>
              <a:rPr spc="-30" dirty="0"/>
              <a:t>Practices</a:t>
            </a:r>
            <a:r>
              <a:rPr spc="-204" dirty="0"/>
              <a:t> </a:t>
            </a:r>
            <a:r>
              <a:rPr dirty="0"/>
              <a:t>-</a:t>
            </a:r>
            <a:r>
              <a:rPr spc="20" dirty="0"/>
              <a:t> </a:t>
            </a:r>
            <a:r>
              <a:rPr spc="-50"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55687" y="5945822"/>
            <a:ext cx="9777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3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713" y="1238250"/>
            <a:ext cx="10115086" cy="42862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Coverage</a:t>
            </a:r>
            <a:r>
              <a:rPr spc="-265" dirty="0"/>
              <a:t> </a:t>
            </a:r>
            <a:r>
              <a:rPr dirty="0"/>
              <a:t>in</a:t>
            </a:r>
            <a:r>
              <a:rPr spc="-110" dirty="0"/>
              <a:t> </a:t>
            </a:r>
            <a:r>
              <a:rPr spc="-35" dirty="0"/>
              <a:t>financial</a:t>
            </a:r>
            <a:r>
              <a:rPr spc="-200" dirty="0"/>
              <a:t> </a:t>
            </a:r>
            <a:r>
              <a:rPr spc="-10" dirty="0"/>
              <a:t>publications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4580" y="5447665"/>
            <a:ext cx="10184130" cy="5486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amplifying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announcement,</a:t>
            </a:r>
            <a:r>
              <a:rPr sz="1800" i="1" spc="-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13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reinforce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robust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financial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health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company.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2376" y="1426717"/>
            <a:ext cx="7823007" cy="43425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Coverage</a:t>
            </a:r>
            <a:r>
              <a:rPr spc="-265" dirty="0"/>
              <a:t> </a:t>
            </a:r>
            <a:r>
              <a:rPr dirty="0"/>
              <a:t>for</a:t>
            </a:r>
            <a:r>
              <a:rPr spc="-229" dirty="0"/>
              <a:t> </a:t>
            </a:r>
            <a:r>
              <a:rPr spc="-30" dirty="0"/>
              <a:t>Product</a:t>
            </a:r>
            <a:r>
              <a:rPr spc="-250" dirty="0"/>
              <a:t> </a:t>
            </a:r>
            <a:r>
              <a:rPr spc="-10" dirty="0"/>
              <a:t>Launch</a:t>
            </a:r>
            <a:r>
              <a:rPr spc="-270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dirty="0">
                <a:solidFill>
                  <a:srgbClr val="3A3838"/>
                </a:solidFill>
              </a:rPr>
              <a:t>The</a:t>
            </a:r>
            <a:r>
              <a:rPr spc="-265" dirty="0">
                <a:solidFill>
                  <a:srgbClr val="3A3838"/>
                </a:solidFill>
              </a:rPr>
              <a:t> </a:t>
            </a:r>
            <a:r>
              <a:rPr spc="-25" dirty="0">
                <a:solidFill>
                  <a:srgbClr val="3A3838"/>
                </a:solidFill>
              </a:rPr>
              <a:t>US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6147" y="5960109"/>
            <a:ext cx="9785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3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1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376" y="1381125"/>
            <a:ext cx="8207348" cy="47339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575" y="720343"/>
            <a:ext cx="494284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Coverage</a:t>
            </a:r>
            <a:r>
              <a:rPr spc="-275" dirty="0"/>
              <a:t> </a:t>
            </a:r>
            <a:r>
              <a:rPr dirty="0"/>
              <a:t>in</a:t>
            </a:r>
            <a:r>
              <a:rPr spc="-125" dirty="0"/>
              <a:t> </a:t>
            </a:r>
            <a:r>
              <a:rPr spc="-55" dirty="0"/>
              <a:t>Trade</a:t>
            </a:r>
            <a:r>
              <a:rPr spc="-275" dirty="0"/>
              <a:t> </a:t>
            </a:r>
            <a:r>
              <a:rPr spc="-10" dirty="0"/>
              <a:t>Publications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6925" y="6276975"/>
            <a:ext cx="975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110" y="1401219"/>
            <a:ext cx="9441018" cy="47486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0" dirty="0"/>
              <a:t>Industry</a:t>
            </a:r>
            <a:r>
              <a:rPr spc="-215" dirty="0"/>
              <a:t> </a:t>
            </a:r>
            <a:r>
              <a:rPr spc="-10" dirty="0"/>
              <a:t>Story</a:t>
            </a:r>
            <a:r>
              <a:rPr spc="-215" dirty="0"/>
              <a:t> </a:t>
            </a:r>
            <a:r>
              <a:rPr spc="-25" dirty="0"/>
              <a:t>Participation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4392" y="6262370"/>
            <a:ext cx="975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8625" y="2381250"/>
            <a:ext cx="3981400" cy="27188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60080" y="5205666"/>
            <a:ext cx="3117850" cy="8534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Trident</a:t>
            </a:r>
            <a:r>
              <a:rPr sz="1800" u="heavy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looks</a:t>
            </a:r>
            <a:r>
              <a:rPr sz="1800" u="heavy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to</a:t>
            </a:r>
            <a:r>
              <a:rPr sz="1800" u="heavy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design</a:t>
            </a:r>
            <a:r>
              <a:rPr sz="1800" u="heavy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students</a:t>
            </a:r>
            <a:r>
              <a:rPr sz="1800" u="none" spc="-10" dirty="0">
                <a:solidFill>
                  <a:srgbClr val="0462C1"/>
                </a:solid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to craft</a:t>
            </a:r>
            <a:r>
              <a:rPr sz="1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new</a:t>
            </a:r>
            <a:r>
              <a:rPr sz="1800" u="heavy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bedding</a:t>
            </a:r>
            <a:r>
              <a:rPr sz="1800" u="heavy" spc="-1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line</a:t>
            </a:r>
            <a:r>
              <a:rPr sz="1800" u="heavy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|</a:t>
            </a:r>
            <a:r>
              <a:rPr sz="1800" u="heavy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Home</a:t>
            </a:r>
            <a:r>
              <a:rPr sz="1800" u="none" spc="-20" dirty="0">
                <a:solidFill>
                  <a:srgbClr val="0462C1"/>
                </a:solidFill>
                <a:latin typeface="Carlito"/>
                <a:cs typeface="Carlito"/>
                <a:hlinkClick r:id="rId3"/>
              </a:rPr>
              <a:t> </a:t>
            </a:r>
            <a:r>
              <a:rPr sz="1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Textiles</a:t>
            </a:r>
            <a:r>
              <a:rPr sz="1800" u="heavy" spc="-9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 </a:t>
            </a:r>
            <a:r>
              <a:rPr sz="1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3"/>
              </a:rPr>
              <a:t>Today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96210" y="1756908"/>
            <a:ext cx="2596003" cy="3612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3000" y="2171700"/>
            <a:ext cx="2743200" cy="26003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0125" y="1714500"/>
            <a:ext cx="3765507" cy="37242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48986" y="1756908"/>
            <a:ext cx="2596003" cy="3612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08380" y="5392737"/>
            <a:ext cx="3636010" cy="8540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Trident</a:t>
            </a:r>
            <a:r>
              <a:rPr sz="1800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Group</a:t>
            </a:r>
            <a:r>
              <a:rPr sz="1800" u="heavy" spc="-7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Is</a:t>
            </a:r>
            <a:r>
              <a:rPr sz="1800" u="heavy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Focusing</a:t>
            </a:r>
            <a:r>
              <a:rPr sz="1800" u="heavy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On</a:t>
            </a:r>
            <a:r>
              <a:rPr sz="1800" u="none" spc="-25" dirty="0">
                <a:solidFill>
                  <a:srgbClr val="0462C1"/>
                </a:solid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Sustainable</a:t>
            </a:r>
            <a:r>
              <a:rPr sz="1800" u="heavy" spc="-1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Development</a:t>
            </a:r>
            <a:r>
              <a:rPr sz="1800" u="heavy" spc="-1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Projects</a:t>
            </a:r>
            <a:r>
              <a:rPr sz="1800" u="heavy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For</a:t>
            </a:r>
            <a:r>
              <a:rPr sz="1800" u="none" spc="-25" dirty="0">
                <a:solidFill>
                  <a:srgbClr val="0462C1"/>
                </a:solid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A</a:t>
            </a:r>
            <a:r>
              <a:rPr sz="1800" u="heavy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Better</a:t>
            </a:r>
            <a:r>
              <a:rPr sz="1800" u="heavy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Tomorrow</a:t>
            </a:r>
            <a:r>
              <a:rPr sz="1800" u="heavy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 </a:t>
            </a: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7"/>
              </a:rPr>
              <a:t>(outlookindia.com)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Coverage</a:t>
            </a:r>
            <a:r>
              <a:rPr spc="-270" dirty="0"/>
              <a:t> </a:t>
            </a:r>
            <a:r>
              <a:rPr dirty="0"/>
              <a:t>in</a:t>
            </a:r>
            <a:r>
              <a:rPr spc="-120" dirty="0"/>
              <a:t> </a:t>
            </a:r>
            <a:r>
              <a:rPr spc="-20" dirty="0"/>
              <a:t>Business</a:t>
            </a:r>
            <a:r>
              <a:rPr spc="-215" dirty="0"/>
              <a:t> </a:t>
            </a:r>
            <a:r>
              <a:rPr dirty="0"/>
              <a:t>and</a:t>
            </a:r>
            <a:r>
              <a:rPr spc="-270" dirty="0"/>
              <a:t> </a:t>
            </a:r>
            <a:r>
              <a:rPr spc="-55" dirty="0"/>
              <a:t>Trade</a:t>
            </a:r>
            <a:r>
              <a:rPr spc="-270" dirty="0"/>
              <a:t> </a:t>
            </a:r>
            <a:r>
              <a:rPr spc="-10" dirty="0"/>
              <a:t>Publications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27112" y="6276975"/>
            <a:ext cx="975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messaging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development,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placement</a:t>
            </a:r>
            <a:r>
              <a:rPr sz="1800" i="1" spc="-1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set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pillars.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720343"/>
            <a:ext cx="321310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0" dirty="0"/>
              <a:t>Leadership</a:t>
            </a:r>
            <a:r>
              <a:rPr spc="-150" dirty="0"/>
              <a:t> </a:t>
            </a:r>
            <a:r>
              <a:rPr spc="-10" dirty="0"/>
              <a:t>Profiling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525" y="1447800"/>
            <a:ext cx="3162300" cy="42100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86725" y="1819275"/>
            <a:ext cx="2905125" cy="38671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89130" y="1819275"/>
            <a:ext cx="2483244" cy="38766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65847" y="5505450"/>
            <a:ext cx="10119995" cy="9461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7145" marR="5080">
              <a:lnSpc>
                <a:spcPts val="1950"/>
              </a:lnSpc>
              <a:spcBef>
                <a:spcPts val="340"/>
              </a:spcBef>
            </a:pP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Reached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out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publications,</a:t>
            </a:r>
            <a:r>
              <a:rPr sz="1800" i="1" spc="-6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pitched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stories</a:t>
            </a:r>
            <a:r>
              <a:rPr sz="1800" i="1" spc="-1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garnered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coverage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around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key</a:t>
            </a:r>
            <a:r>
              <a:rPr sz="1800" i="1" spc="-1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communication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pillars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business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excellence,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5" dirty="0">
                <a:solidFill>
                  <a:srgbClr val="3A3838"/>
                </a:solidFill>
                <a:latin typeface="Carlito"/>
                <a:cs typeface="Carlito"/>
              </a:rPr>
              <a:t>sustainability,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diversity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inclusion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workplace.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lang="en-US" b="1" spc="90" dirty="0">
                <a:latin typeface="Roboto"/>
                <a:cs typeface="Roboto"/>
              </a:rPr>
              <a:t>Interviews and Articles in Outlook Magazine, ET HR World, </a:t>
            </a:r>
            <a:r>
              <a:rPr lang="en-US" b="1" spc="90" dirty="0" err="1">
                <a:latin typeface="Roboto"/>
                <a:cs typeface="Roboto"/>
              </a:rPr>
              <a:t>etc</a:t>
            </a:r>
            <a:r>
              <a:rPr lang="en-US" b="1" spc="90" dirty="0">
                <a:latin typeface="Roboto"/>
                <a:cs typeface="Roboto"/>
              </a:rPr>
              <a:t> </a:t>
            </a:r>
            <a:endParaRPr sz="18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3586"/>
            <a:ext cx="10841356" cy="1314461"/>
          </a:xfrm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Storytelling</a:t>
            </a:r>
            <a:r>
              <a:rPr spc="-235" dirty="0"/>
              <a:t> </a:t>
            </a:r>
            <a:r>
              <a:rPr spc="-35" dirty="0"/>
              <a:t>through</a:t>
            </a:r>
            <a:r>
              <a:rPr spc="-165" dirty="0"/>
              <a:t> </a:t>
            </a:r>
            <a:r>
              <a:rPr dirty="0"/>
              <a:t>DVC</a:t>
            </a:r>
            <a:r>
              <a:rPr spc="-220" dirty="0"/>
              <a:t> </a:t>
            </a:r>
            <a:r>
              <a:rPr spc="-10" dirty="0"/>
              <a:t>Campaigns</a:t>
            </a:r>
            <a:r>
              <a:rPr lang="en-US" spc="-10" dirty="0"/>
              <a:t> – covered in advertising media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8611" y="2046042"/>
            <a:ext cx="2743200" cy="15430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2080" y="2046042"/>
            <a:ext cx="3105150" cy="1533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10450" y="2046042"/>
            <a:ext cx="3362325" cy="15335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3450" y="4391025"/>
            <a:ext cx="2743200" cy="12668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33541" y="3678944"/>
            <a:ext cx="2928859" cy="7594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Trident </a:t>
            </a:r>
            <a:r>
              <a:rPr lang="en-US" sz="1200" b="1" spc="145" dirty="0" err="1">
                <a:latin typeface="Calibri" panose="020F0502020204030204" pitchFamily="34" charset="0"/>
                <a:cs typeface="Calibri" panose="020F0502020204030204" pitchFamily="34" charset="0"/>
              </a:rPr>
              <a:t>Fabo</a:t>
            </a: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Towel | Ab Hygiene Ke Saath No Compromise</a:t>
            </a:r>
          </a:p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https://youtu.be/OlZK80yEX3c?si=EQud-1_bRfR0PTiT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D51A3A0E-B8E1-9B4B-E6EE-919D2C742F48}"/>
              </a:ext>
            </a:extLst>
          </p:cNvPr>
          <p:cNvSpPr txBox="1"/>
          <p:nvPr/>
        </p:nvSpPr>
        <p:spPr>
          <a:xfrm>
            <a:off x="4197090" y="3678944"/>
            <a:ext cx="2144395" cy="7594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Trident Play Towel| Keep Sweating, Keep Shining!</a:t>
            </a:r>
          </a:p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https://youtu.be/_UQZnvPWAlU?si=E-l6Hdttz0zAXUee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4660BF8-E0B6-6236-D8C4-244CD4E659B5}"/>
              </a:ext>
            </a:extLst>
          </p:cNvPr>
          <p:cNvSpPr txBox="1"/>
          <p:nvPr/>
        </p:nvSpPr>
        <p:spPr>
          <a:xfrm>
            <a:off x="7410450" y="3647809"/>
            <a:ext cx="3362325" cy="9422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Trident Diwali Collection – Trident Rishton Ka Bandhan- </a:t>
            </a:r>
            <a:r>
              <a:rPr lang="en-US" sz="1200" b="1" spc="145" dirty="0" err="1">
                <a:latin typeface="Calibri" panose="020F0502020204030204" pitchFamily="34" charset="0"/>
                <a:cs typeface="Calibri" panose="020F0502020204030204" pitchFamily="34" charset="0"/>
              </a:rPr>
              <a:t>Tohfa</a:t>
            </a: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to bas </a:t>
            </a:r>
            <a:r>
              <a:rPr lang="en-US" sz="1200" b="1" spc="145" dirty="0" err="1">
                <a:latin typeface="Calibri" panose="020F0502020204030204" pitchFamily="34" charset="0"/>
                <a:cs typeface="Calibri" panose="020F0502020204030204" pitchFamily="34" charset="0"/>
              </a:rPr>
              <a:t>bahana</a:t>
            </a: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spc="145" dirty="0" err="1">
                <a:latin typeface="Calibri" panose="020F0502020204030204" pitchFamily="34" charset="0"/>
                <a:cs typeface="Calibri" panose="020F0502020204030204" pitchFamily="34" charset="0"/>
              </a:rPr>
              <a:t>hai</a:t>
            </a: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https://youtu.be/n91MUFJOYcw?si=-IYTJdvEX_7GrQtS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2DAEB1FD-F89C-B2A3-C6A2-7107B6A8C567}"/>
              </a:ext>
            </a:extLst>
          </p:cNvPr>
          <p:cNvSpPr txBox="1"/>
          <p:nvPr/>
        </p:nvSpPr>
        <p:spPr>
          <a:xfrm>
            <a:off x="933450" y="5822613"/>
            <a:ext cx="2647950" cy="7594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US" sz="12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Trident Tri-safe Towel| Your Everyday Essentials Towel </a:t>
            </a:r>
          </a:p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https://youtu.be/iWkypM8u354?si=rSC9ktYfVCi8pdGh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E81DE5-2D1B-6FA3-F7BF-20325181B8C8}"/>
              </a:ext>
            </a:extLst>
          </p:cNvPr>
          <p:cNvSpPr txBox="1"/>
          <p:nvPr/>
        </p:nvSpPr>
        <p:spPr>
          <a:xfrm>
            <a:off x="782300" y="1150694"/>
            <a:ext cx="10190500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https://www.exchange4media.com/marketing-news/trident-group-rolls-out-new-digital-campaign-for-threenew-offerings-109611.html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675" y="1704975"/>
            <a:ext cx="2733675" cy="15430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Storytelling</a:t>
            </a:r>
            <a:r>
              <a:rPr spc="-235" dirty="0"/>
              <a:t> </a:t>
            </a:r>
            <a:r>
              <a:rPr spc="-35" dirty="0"/>
              <a:t>through</a:t>
            </a:r>
            <a:r>
              <a:rPr spc="-165" dirty="0"/>
              <a:t> </a:t>
            </a:r>
            <a:r>
              <a:rPr dirty="0"/>
              <a:t>DVC</a:t>
            </a:r>
            <a:r>
              <a:rPr spc="-220" dirty="0"/>
              <a:t> </a:t>
            </a:r>
            <a:r>
              <a:rPr spc="-10" dirty="0"/>
              <a:t>Campaigns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7732" y="3357816"/>
            <a:ext cx="2494280" cy="111235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20"/>
              </a:spcBef>
            </a:pPr>
            <a:r>
              <a:rPr lang="en-US" sz="1800" b="1" spc="145" dirty="0">
                <a:latin typeface="Roboto"/>
                <a:cs typeface="Roboto"/>
              </a:rPr>
              <a:t>Trident Play Towels| Extra absorbent, fast- drying, and easy to carry</a:t>
            </a:r>
            <a:endParaRPr sz="1800" dirty="0">
              <a:latin typeface="Roboto"/>
              <a:cs typeface="Roboto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8100" y="1714500"/>
            <a:ext cx="2743200" cy="14668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9126" y="3458781"/>
            <a:ext cx="2326640" cy="9498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1800" b="1" spc="60" dirty="0" err="1">
                <a:latin typeface="Roboto"/>
                <a:cs typeface="Roboto"/>
              </a:rPr>
              <a:t>Sanskriti</a:t>
            </a:r>
            <a:r>
              <a:rPr lang="en-US" sz="1800" b="1" spc="60" dirty="0">
                <a:latin typeface="Roboto"/>
                <a:cs typeface="Roboto"/>
              </a:rPr>
              <a:t> Collection by Trident </a:t>
            </a:r>
          </a:p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kumimoji="0" lang="en-US" sz="1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https://youtu.be/ZlOstoY0Zzk?si=ZjGupU4Uiek3a0yf</a:t>
            </a:r>
            <a:endParaRPr sz="1800" dirty="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6100" y="1638300"/>
            <a:ext cx="2743200" cy="15430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907530" y="3199447"/>
            <a:ext cx="2201545" cy="111235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20"/>
              </a:spcBef>
            </a:pPr>
            <a:r>
              <a:rPr lang="en-US" sz="1800" spc="150" dirty="0">
                <a:latin typeface="Roboto"/>
                <a:cs typeface="Roboto"/>
              </a:rPr>
              <a:t>Trident Signature Bed Linen| Contemporary Stylish </a:t>
            </a:r>
            <a:endParaRPr sz="1800" dirty="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4392" y="4808156"/>
            <a:ext cx="103498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concept,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brief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written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agency</a:t>
            </a:r>
            <a:r>
              <a:rPr sz="1800" i="1" spc="-1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management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production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houses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make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brand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films.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075" y="1447800"/>
            <a:ext cx="2171700" cy="9334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1075" y="2447925"/>
            <a:ext cx="2171700" cy="33813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9450" y="1447800"/>
            <a:ext cx="2771775" cy="43815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067425" y="1447800"/>
            <a:ext cx="5429250" cy="4400550"/>
            <a:chOff x="6067425" y="1447800"/>
            <a:chExt cx="5429250" cy="44005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7425" y="1447800"/>
              <a:ext cx="5429250" cy="43815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82126" y="1766887"/>
              <a:ext cx="2552700" cy="4067175"/>
            </a:xfrm>
            <a:custGeom>
              <a:avLst/>
              <a:gdLst/>
              <a:ahLst/>
              <a:cxnLst/>
              <a:rect l="l" t="t" r="r" b="b"/>
              <a:pathLst>
                <a:path w="2552700" h="4067175">
                  <a:moveTo>
                    <a:pt x="0" y="4067175"/>
                  </a:moveTo>
                  <a:lnTo>
                    <a:pt x="2552700" y="4067175"/>
                  </a:lnTo>
                  <a:lnTo>
                    <a:pt x="2552700" y="0"/>
                  </a:lnTo>
                  <a:lnTo>
                    <a:pt x="0" y="0"/>
                  </a:lnTo>
                  <a:lnTo>
                    <a:pt x="0" y="406717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513080" marR="5080">
              <a:lnSpc>
                <a:spcPts val="3460"/>
              </a:lnSpc>
              <a:spcBef>
                <a:spcPts val="560"/>
              </a:spcBef>
            </a:pPr>
            <a:r>
              <a:rPr spc="-35" dirty="0"/>
              <a:t>Managed</a:t>
            </a:r>
            <a:r>
              <a:rPr spc="-270" dirty="0"/>
              <a:t> </a:t>
            </a:r>
            <a:r>
              <a:rPr spc="-20" dirty="0"/>
              <a:t>Celebrity</a:t>
            </a:r>
            <a:r>
              <a:rPr spc="-235" dirty="0"/>
              <a:t> </a:t>
            </a:r>
            <a:r>
              <a:rPr spc="-50" dirty="0"/>
              <a:t>Endorsement</a:t>
            </a:r>
            <a:r>
              <a:rPr spc="-170" dirty="0"/>
              <a:t> </a:t>
            </a:r>
            <a:r>
              <a:rPr spc="-30" dirty="0"/>
              <a:t>for</a:t>
            </a:r>
            <a:r>
              <a:rPr spc="-150" dirty="0"/>
              <a:t> </a:t>
            </a:r>
            <a:r>
              <a:rPr dirty="0"/>
              <a:t>Home</a:t>
            </a:r>
            <a:r>
              <a:rPr spc="-260" dirty="0"/>
              <a:t> </a:t>
            </a:r>
            <a:r>
              <a:rPr spc="-10" dirty="0"/>
              <a:t>Brand</a:t>
            </a:r>
            <a:r>
              <a:rPr spc="-290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spc="-10" dirty="0"/>
              <a:t>Trident </a:t>
            </a:r>
            <a:r>
              <a:rPr dirty="0"/>
              <a:t>Home</a:t>
            </a:r>
            <a:r>
              <a:rPr spc="-280" dirty="0"/>
              <a:t> </a:t>
            </a:r>
            <a:r>
              <a:rPr dirty="0"/>
              <a:t>Décor</a:t>
            </a:r>
            <a:r>
              <a:rPr spc="-240" dirty="0"/>
              <a:t> </a:t>
            </a:r>
            <a:r>
              <a:rPr spc="-20" dirty="0"/>
              <a:t>Design</a:t>
            </a:r>
            <a:r>
              <a:rPr spc="-290" dirty="0"/>
              <a:t> </a:t>
            </a:r>
            <a:r>
              <a:rPr dirty="0"/>
              <a:t>–</a:t>
            </a:r>
            <a:r>
              <a:rPr spc="25" dirty="0"/>
              <a:t> </a:t>
            </a:r>
            <a:r>
              <a:rPr spc="-45" dirty="0"/>
              <a:t>Digital</a:t>
            </a:r>
            <a:r>
              <a:rPr spc="-225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20" dirty="0"/>
              <a:t>Print</a:t>
            </a:r>
            <a:r>
              <a:rPr spc="-270" dirty="0"/>
              <a:t> </a:t>
            </a:r>
            <a:r>
              <a:rPr spc="-10" dirty="0"/>
              <a:t>Campaign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6307" y="5920740"/>
            <a:ext cx="7339965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75" dirty="0">
                <a:latin typeface="Roboto"/>
                <a:cs typeface="Roboto"/>
              </a:rPr>
              <a:t>Launch Campaign_ PAN India Newspaper Advertising Campaign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75" dirty="0">
                <a:latin typeface="Roboto"/>
                <a:cs typeface="Roboto"/>
              </a:rPr>
              <a:t>Media Planning and Media Buying and Agency Management for Ad Creatives. </a:t>
            </a:r>
            <a:endParaRPr sz="1800" dirty="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2487" y="4100512"/>
            <a:ext cx="2343150" cy="1724025"/>
          </a:xfrm>
          <a:custGeom>
            <a:avLst/>
            <a:gdLst/>
            <a:ahLst/>
            <a:cxnLst/>
            <a:rect l="l" t="t" r="r" b="b"/>
            <a:pathLst>
              <a:path w="2343150" h="1724025">
                <a:moveTo>
                  <a:pt x="0" y="1724025"/>
                </a:moveTo>
                <a:lnTo>
                  <a:pt x="2343150" y="1724025"/>
                </a:lnTo>
                <a:lnTo>
                  <a:pt x="2343150" y="0"/>
                </a:lnTo>
                <a:lnTo>
                  <a:pt x="0" y="0"/>
                </a:lnTo>
                <a:lnTo>
                  <a:pt x="0" y="172402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48251" y="3633787"/>
            <a:ext cx="1457325" cy="2133600"/>
          </a:xfrm>
          <a:custGeom>
            <a:avLst/>
            <a:gdLst/>
            <a:ahLst/>
            <a:cxnLst/>
            <a:rect l="l" t="t" r="r" b="b"/>
            <a:pathLst>
              <a:path w="1457325" h="2133600">
                <a:moveTo>
                  <a:pt x="0" y="2133600"/>
                </a:moveTo>
                <a:lnTo>
                  <a:pt x="1457325" y="2133600"/>
                </a:lnTo>
                <a:lnTo>
                  <a:pt x="1457325" y="0"/>
                </a:lnTo>
                <a:lnTo>
                  <a:pt x="0" y="0"/>
                </a:lnTo>
                <a:lnTo>
                  <a:pt x="0" y="213360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45" dirty="0"/>
              <a:t>Newspaper</a:t>
            </a:r>
            <a:r>
              <a:rPr spc="-229" dirty="0"/>
              <a:t> </a:t>
            </a:r>
            <a:r>
              <a:rPr dirty="0"/>
              <a:t>Ads</a:t>
            </a:r>
            <a:r>
              <a:rPr spc="-215" dirty="0"/>
              <a:t> </a:t>
            </a:r>
            <a:r>
              <a:rPr dirty="0"/>
              <a:t>for</a:t>
            </a:r>
            <a:r>
              <a:rPr spc="-150" dirty="0"/>
              <a:t> </a:t>
            </a:r>
            <a:r>
              <a:rPr spc="-30" dirty="0"/>
              <a:t>Brand</a:t>
            </a:r>
            <a:r>
              <a:rPr spc="-190" dirty="0"/>
              <a:t> </a:t>
            </a:r>
            <a:r>
              <a:rPr spc="-10" dirty="0"/>
              <a:t>Promotion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8675" y="1371600"/>
            <a:ext cx="6944359" cy="3420110"/>
            <a:chOff x="828675" y="1371600"/>
            <a:chExt cx="6944359" cy="3420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5350" y="1374474"/>
              <a:ext cx="2189772" cy="34070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400" y="1400175"/>
              <a:ext cx="2124075" cy="32670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3550" y="1371600"/>
              <a:ext cx="2152650" cy="33242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42962" y="2900425"/>
              <a:ext cx="6915784" cy="1876425"/>
            </a:xfrm>
            <a:custGeom>
              <a:avLst/>
              <a:gdLst/>
              <a:ahLst/>
              <a:cxnLst/>
              <a:rect l="l" t="t" r="r" b="b"/>
              <a:pathLst>
                <a:path w="6915784" h="1876425">
                  <a:moveTo>
                    <a:pt x="0" y="1876425"/>
                  </a:moveTo>
                  <a:lnTo>
                    <a:pt x="2343150" y="1876425"/>
                  </a:lnTo>
                  <a:lnTo>
                    <a:pt x="2343150" y="152400"/>
                  </a:lnTo>
                  <a:lnTo>
                    <a:pt x="0" y="152400"/>
                  </a:lnTo>
                  <a:lnTo>
                    <a:pt x="0" y="1876425"/>
                  </a:lnTo>
                  <a:close/>
                </a:path>
                <a:path w="6915784" h="1876425">
                  <a:moveTo>
                    <a:pt x="2343213" y="1733550"/>
                  </a:moveTo>
                  <a:lnTo>
                    <a:pt x="4686363" y="1733550"/>
                  </a:lnTo>
                  <a:lnTo>
                    <a:pt x="4686363" y="0"/>
                  </a:lnTo>
                  <a:lnTo>
                    <a:pt x="2343213" y="0"/>
                  </a:lnTo>
                  <a:lnTo>
                    <a:pt x="2343213" y="1733550"/>
                  </a:lnTo>
                  <a:close/>
                </a:path>
                <a:path w="6915784" h="1876425">
                  <a:moveTo>
                    <a:pt x="4714938" y="1733550"/>
                  </a:moveTo>
                  <a:lnTo>
                    <a:pt x="6915213" y="1733550"/>
                  </a:lnTo>
                  <a:lnTo>
                    <a:pt x="6915213" y="57150"/>
                  </a:lnTo>
                  <a:lnTo>
                    <a:pt x="4714938" y="57150"/>
                  </a:lnTo>
                  <a:lnTo>
                    <a:pt x="4714938" y="173355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22019" y="5114353"/>
            <a:ext cx="733044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75" dirty="0">
                <a:latin typeface="Roboto"/>
                <a:cs typeface="Roboto"/>
              </a:rPr>
              <a:t>Launch of Campaign through a National Print Advertisement Campaign with a budget spent of INR 3+ Crore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75" dirty="0">
                <a:latin typeface="Roboto"/>
                <a:cs typeface="Roboto"/>
              </a:rPr>
              <a:t>Media Planning and Media Buying and Agency Management for Ad Creatives.</a:t>
            </a:r>
            <a:endParaRPr sz="18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720343"/>
            <a:ext cx="6903084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Outdoor</a:t>
            </a:r>
            <a:r>
              <a:rPr spc="-200" dirty="0"/>
              <a:t> </a:t>
            </a:r>
            <a:r>
              <a:rPr spc="-35" dirty="0"/>
              <a:t>Hoarding</a:t>
            </a:r>
            <a:r>
              <a:rPr spc="-145" dirty="0"/>
              <a:t> </a:t>
            </a:r>
            <a:r>
              <a:rPr spc="-45" dirty="0"/>
              <a:t>Campaign</a:t>
            </a:r>
            <a:r>
              <a:rPr spc="-160" dirty="0"/>
              <a:t> </a:t>
            </a:r>
            <a:r>
              <a:rPr spc="-10" dirty="0"/>
              <a:t>Management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76900" y="1562100"/>
            <a:ext cx="5848350" cy="4248150"/>
            <a:chOff x="5676900" y="1562100"/>
            <a:chExt cx="5848350" cy="4248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6900" y="3733800"/>
              <a:ext cx="3028950" cy="1943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900" y="1562100"/>
              <a:ext cx="2943225" cy="21717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0125" y="3429000"/>
              <a:ext cx="2524125" cy="2381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82025" y="1562100"/>
              <a:ext cx="2943225" cy="20002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9175" y="1562100"/>
            <a:ext cx="4048125" cy="30670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22019" y="4826317"/>
            <a:ext cx="4564381" cy="18723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en-US" sz="1800" dirty="0">
                <a:latin typeface="Roboto"/>
                <a:cs typeface="Roboto"/>
              </a:rPr>
              <a:t>Launch of Campaign for Gifting Collection of Bed and Bath Linen Range- PAN India with a budget spent of INR 3+ Crore</a:t>
            </a:r>
            <a:endParaRPr sz="1800" dirty="0">
              <a:latin typeface="Roboto"/>
              <a:cs typeface="Roboto"/>
            </a:endParaRPr>
          </a:p>
          <a:p>
            <a:pPr marL="16510" marR="5080">
              <a:lnSpc>
                <a:spcPts val="1950"/>
              </a:lnSpc>
            </a:pP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Managed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media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planning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&amp;</a:t>
            </a:r>
            <a:r>
              <a:rPr sz="1800" i="1" spc="-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buying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for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campaigns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closely</a:t>
            </a:r>
            <a:r>
              <a:rPr sz="1800" i="1" spc="-114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with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content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writers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the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designers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develop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communication.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720343"/>
            <a:ext cx="6655434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87140" algn="l"/>
              </a:tabLst>
            </a:pPr>
            <a:r>
              <a:rPr spc="-35" dirty="0"/>
              <a:t>Exclusive</a:t>
            </a:r>
            <a:r>
              <a:rPr spc="-235" dirty="0"/>
              <a:t> </a:t>
            </a:r>
            <a:r>
              <a:rPr spc="-35" dirty="0"/>
              <a:t>Brand</a:t>
            </a:r>
            <a:r>
              <a:rPr spc="-165" dirty="0"/>
              <a:t> </a:t>
            </a:r>
            <a:r>
              <a:rPr spc="-10" dirty="0"/>
              <a:t>Outlet</a:t>
            </a:r>
            <a:r>
              <a:rPr dirty="0"/>
              <a:t>	</a:t>
            </a:r>
            <a:r>
              <a:rPr spc="-35" dirty="0"/>
              <a:t>Launch</a:t>
            </a:r>
            <a:r>
              <a:rPr spc="-265" dirty="0"/>
              <a:t> </a:t>
            </a:r>
            <a:r>
              <a:rPr spc="-10" dirty="0"/>
              <a:t>Campaign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6190" y="751331"/>
            <a:ext cx="3028950" cy="5048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ts val="3725"/>
              </a:lnSpc>
            </a:pPr>
            <a:r>
              <a:rPr sz="3200" spc="-40" dirty="0">
                <a:latin typeface="Carlito"/>
                <a:cs typeface="Carlito"/>
              </a:rPr>
              <a:t>Advertising</a:t>
            </a:r>
            <a:r>
              <a:rPr sz="3200" spc="-22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and</a:t>
            </a:r>
            <a:r>
              <a:rPr sz="3200" spc="-150" dirty="0">
                <a:latin typeface="Carlito"/>
                <a:cs typeface="Carlito"/>
              </a:rPr>
              <a:t> </a:t>
            </a:r>
            <a:r>
              <a:rPr sz="3200" spc="-25" dirty="0">
                <a:latin typeface="Carlito"/>
                <a:cs typeface="Carlito"/>
              </a:rPr>
              <a:t>PR</a:t>
            </a:r>
            <a:endParaRPr sz="32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8525" y="1695450"/>
            <a:ext cx="1943100" cy="16668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1450" y="1714500"/>
            <a:ext cx="2362200" cy="3543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3467100"/>
            <a:ext cx="2095500" cy="1790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1743075"/>
            <a:ext cx="2143125" cy="15906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6625" y="3467100"/>
            <a:ext cx="1905000" cy="20097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27112" y="5879782"/>
            <a:ext cx="10096500" cy="5486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Managed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media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planning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&amp;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buying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for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campaigns</a:t>
            </a:r>
            <a:r>
              <a:rPr sz="1800" i="1" spc="-10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5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closely</a:t>
            </a:r>
            <a:r>
              <a:rPr sz="1800" i="1" spc="-114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with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content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writers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the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designers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develop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communication.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40" dirty="0"/>
              <a:t>Corporate</a:t>
            </a:r>
            <a:r>
              <a:rPr spc="-250" dirty="0"/>
              <a:t> </a:t>
            </a:r>
            <a:r>
              <a:rPr spc="-50" dirty="0"/>
              <a:t>Communication</a:t>
            </a:r>
            <a:r>
              <a:rPr spc="-195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spc="-45" dirty="0"/>
              <a:t>Newspaper</a:t>
            </a:r>
            <a:r>
              <a:rPr spc="-215" dirty="0"/>
              <a:t> </a:t>
            </a:r>
            <a:r>
              <a:rPr spc="-25" dirty="0"/>
              <a:t>Ads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905500" y="1543050"/>
            <a:ext cx="2190750" cy="3438525"/>
            <a:chOff x="5905500" y="1543050"/>
            <a:chExt cx="2190750" cy="3438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500" y="1543050"/>
              <a:ext cx="2190750" cy="34385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34175" y="2271776"/>
              <a:ext cx="1009650" cy="1571625"/>
            </a:xfrm>
            <a:custGeom>
              <a:avLst/>
              <a:gdLst/>
              <a:ahLst/>
              <a:cxnLst/>
              <a:rect l="l" t="t" r="r" b="b"/>
              <a:pathLst>
                <a:path w="1009650" h="1571625">
                  <a:moveTo>
                    <a:pt x="0" y="1571625"/>
                  </a:moveTo>
                  <a:lnTo>
                    <a:pt x="1009650" y="1571625"/>
                  </a:lnTo>
                  <a:lnTo>
                    <a:pt x="1009650" y="0"/>
                  </a:lnTo>
                  <a:lnTo>
                    <a:pt x="0" y="0"/>
                  </a:lnTo>
                  <a:lnTo>
                    <a:pt x="0" y="15716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295713" y="1543050"/>
            <a:ext cx="2381250" cy="3438525"/>
            <a:chOff x="3295713" y="1543050"/>
            <a:chExt cx="2381250" cy="34385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1375" y="1543050"/>
              <a:ext cx="2209800" cy="34385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10001" y="3205226"/>
              <a:ext cx="2352675" cy="1724025"/>
            </a:xfrm>
            <a:custGeom>
              <a:avLst/>
              <a:gdLst/>
              <a:ahLst/>
              <a:cxnLst/>
              <a:rect l="l" t="t" r="r" b="b"/>
              <a:pathLst>
                <a:path w="2352675" h="1724025">
                  <a:moveTo>
                    <a:pt x="0" y="1724025"/>
                  </a:moveTo>
                  <a:lnTo>
                    <a:pt x="2352675" y="1724025"/>
                  </a:lnTo>
                  <a:lnTo>
                    <a:pt x="2352675" y="0"/>
                  </a:lnTo>
                  <a:lnTo>
                    <a:pt x="0" y="0"/>
                  </a:lnTo>
                  <a:lnTo>
                    <a:pt x="0" y="17240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66775" y="1504950"/>
            <a:ext cx="2371725" cy="3439160"/>
            <a:chOff x="866775" y="1504950"/>
            <a:chExt cx="2371725" cy="34391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825" y="1504950"/>
              <a:ext cx="2181225" cy="33964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81062" y="3205226"/>
              <a:ext cx="2343150" cy="1724025"/>
            </a:xfrm>
            <a:custGeom>
              <a:avLst/>
              <a:gdLst/>
              <a:ahLst/>
              <a:cxnLst/>
              <a:rect l="l" t="t" r="r" b="b"/>
              <a:pathLst>
                <a:path w="2343150" h="1724025">
                  <a:moveTo>
                    <a:pt x="0" y="1724025"/>
                  </a:moveTo>
                  <a:lnTo>
                    <a:pt x="2343150" y="1724025"/>
                  </a:lnTo>
                  <a:lnTo>
                    <a:pt x="2343150" y="0"/>
                  </a:lnTo>
                  <a:lnTo>
                    <a:pt x="0" y="0"/>
                  </a:lnTo>
                  <a:lnTo>
                    <a:pt x="0" y="17240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11860" y="5027993"/>
            <a:ext cx="1009840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  <a:tabLst>
                <a:tab pos="2583180" algn="l"/>
                <a:tab pos="5187950" algn="l"/>
              </a:tabLst>
            </a:pPr>
            <a:r>
              <a:rPr sz="1800" b="1" dirty="0">
                <a:latin typeface="Roboto"/>
                <a:cs typeface="Roboto"/>
              </a:rPr>
              <a:t>CSR</a:t>
            </a:r>
            <a:r>
              <a:rPr sz="1800" b="1" spc="-15" dirty="0">
                <a:latin typeface="Roboto"/>
                <a:cs typeface="Roboto"/>
              </a:rPr>
              <a:t> </a:t>
            </a:r>
            <a:r>
              <a:rPr sz="1800" b="1" spc="-25" dirty="0">
                <a:latin typeface="Roboto"/>
                <a:cs typeface="Roboto"/>
              </a:rPr>
              <a:t>Ad</a:t>
            </a:r>
            <a:r>
              <a:rPr lang="en-US" b="1" spc="-25" dirty="0">
                <a:latin typeface="Roboto"/>
                <a:cs typeface="Roboto"/>
              </a:rPr>
              <a:t> &amp; </a:t>
            </a:r>
            <a:r>
              <a:rPr sz="1800" b="1" dirty="0">
                <a:latin typeface="Roboto"/>
                <a:cs typeface="Roboto"/>
              </a:rPr>
              <a:t>R</a:t>
            </a:r>
            <a:r>
              <a:rPr lang="en-US" sz="1800" b="1" dirty="0">
                <a:latin typeface="Roboto"/>
                <a:cs typeface="Roboto"/>
              </a:rPr>
              <a:t>ecru</a:t>
            </a:r>
            <a:r>
              <a:rPr sz="1800" b="1" dirty="0">
                <a:latin typeface="Roboto"/>
                <a:cs typeface="Roboto"/>
              </a:rPr>
              <a:t>itm</a:t>
            </a:r>
            <a:r>
              <a:rPr lang="en-US" sz="1800" b="1" dirty="0">
                <a:latin typeface="Roboto"/>
                <a:cs typeface="Roboto"/>
              </a:rPr>
              <a:t>ent</a:t>
            </a:r>
            <a:r>
              <a:rPr sz="1800" b="1" spc="50" dirty="0">
                <a:latin typeface="Roboto"/>
                <a:cs typeface="Roboto"/>
              </a:rPr>
              <a:t>  </a:t>
            </a:r>
            <a:r>
              <a:rPr sz="1800" b="1" spc="-25" dirty="0">
                <a:latin typeface="Roboto"/>
                <a:cs typeface="Roboto"/>
              </a:rPr>
              <a:t>Ad</a:t>
            </a:r>
            <a:r>
              <a:rPr lang="en-US" sz="1800" b="1" spc="-25" dirty="0">
                <a:latin typeface="Roboto"/>
                <a:cs typeface="Roboto"/>
              </a:rPr>
              <a:t> – PAN Indian Newspaper Campaign with budget spent of INR 2+ Crore</a:t>
            </a:r>
            <a:endParaRPr sz="1800" dirty="0">
              <a:latin typeface="Roboto"/>
              <a:cs typeface="Roboto"/>
            </a:endParaRPr>
          </a:p>
          <a:p>
            <a:pPr marL="12700" marR="5080">
              <a:lnSpc>
                <a:spcPts val="1950"/>
              </a:lnSpc>
              <a:spcBef>
                <a:spcPts val="1955"/>
              </a:spcBef>
            </a:pP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Managed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media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planning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&amp;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buying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for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campaigns</a:t>
            </a:r>
            <a:r>
              <a:rPr sz="1800" i="1" spc="-10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worked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closely</a:t>
            </a:r>
            <a:r>
              <a:rPr sz="1800" i="1" spc="-114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with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content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writers</a:t>
            </a:r>
            <a:r>
              <a:rPr sz="1800" i="1" spc="-1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the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designers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develop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communication.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40" dirty="0"/>
              <a:t>Advertising</a:t>
            </a:r>
            <a:r>
              <a:rPr spc="-28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dirty="0"/>
              <a:t>PR</a:t>
            </a:r>
            <a:r>
              <a:rPr spc="-180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US</a:t>
            </a:r>
            <a:r>
              <a:rPr spc="-150" dirty="0"/>
              <a:t> </a:t>
            </a:r>
            <a:r>
              <a:rPr spc="-10" dirty="0"/>
              <a:t>Market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1050" y="1704975"/>
            <a:ext cx="11315700" cy="3429000"/>
            <a:chOff x="781050" y="1704975"/>
            <a:chExt cx="11315700" cy="3429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050" y="1771650"/>
              <a:ext cx="5438775" cy="32956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24176" y="1728724"/>
              <a:ext cx="3905250" cy="3362325"/>
            </a:xfrm>
            <a:custGeom>
              <a:avLst/>
              <a:gdLst/>
              <a:ahLst/>
              <a:cxnLst/>
              <a:rect l="l" t="t" r="r" b="b"/>
              <a:pathLst>
                <a:path w="3905250" h="3362325">
                  <a:moveTo>
                    <a:pt x="0" y="2238375"/>
                  </a:moveTo>
                  <a:lnTo>
                    <a:pt x="971550" y="2238375"/>
                  </a:lnTo>
                  <a:lnTo>
                    <a:pt x="971550" y="57150"/>
                  </a:lnTo>
                  <a:lnTo>
                    <a:pt x="0" y="57150"/>
                  </a:lnTo>
                  <a:lnTo>
                    <a:pt x="0" y="2238375"/>
                  </a:lnTo>
                  <a:close/>
                </a:path>
                <a:path w="3905250" h="3362325">
                  <a:moveTo>
                    <a:pt x="971550" y="3362325"/>
                  </a:moveTo>
                  <a:lnTo>
                    <a:pt x="3905250" y="3362325"/>
                  </a:lnTo>
                  <a:lnTo>
                    <a:pt x="3905250" y="0"/>
                  </a:lnTo>
                  <a:lnTo>
                    <a:pt x="971550" y="0"/>
                  </a:lnTo>
                  <a:lnTo>
                    <a:pt x="971550" y="33623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4125" y="1704975"/>
              <a:ext cx="5762625" cy="3429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spc="-30" dirty="0"/>
              <a:t>Digital</a:t>
            </a:r>
            <a:r>
              <a:rPr spc="-195" dirty="0"/>
              <a:t> </a:t>
            </a:r>
            <a:r>
              <a:rPr spc="-35" dirty="0"/>
              <a:t>Media</a:t>
            </a:r>
            <a:r>
              <a:rPr spc="-170" dirty="0"/>
              <a:t> </a:t>
            </a:r>
            <a:r>
              <a:rPr spc="-20" dirty="0"/>
              <a:t>Marketing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1860" y="5079301"/>
            <a:ext cx="10219690" cy="7867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88700"/>
              </a:lnSpc>
              <a:spcBef>
                <a:spcPts val="345"/>
              </a:spcBef>
            </a:pP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Management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advertising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on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third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party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websites,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influencer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management,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video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promotions,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contextual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advertising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content</a:t>
            </a:r>
            <a:r>
              <a:rPr sz="1800" i="1" spc="-15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planning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for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social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media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page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to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build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community</a:t>
            </a:r>
            <a:r>
              <a:rPr sz="1800" i="1" spc="-1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manage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online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reputation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the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brand.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96175" y="2381250"/>
            <a:ext cx="4152900" cy="2438400"/>
            <a:chOff x="7496175" y="2381250"/>
            <a:chExt cx="4152900" cy="2438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6175" y="2381250"/>
              <a:ext cx="4152900" cy="24384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415651" y="3681475"/>
              <a:ext cx="1162050" cy="1019175"/>
            </a:xfrm>
            <a:custGeom>
              <a:avLst/>
              <a:gdLst/>
              <a:ahLst/>
              <a:cxnLst/>
              <a:rect l="l" t="t" r="r" b="b"/>
              <a:pathLst>
                <a:path w="1162050" h="1019175">
                  <a:moveTo>
                    <a:pt x="0" y="1019175"/>
                  </a:moveTo>
                  <a:lnTo>
                    <a:pt x="1162050" y="1019175"/>
                  </a:lnTo>
                  <a:lnTo>
                    <a:pt x="1162050" y="0"/>
                  </a:lnTo>
                  <a:lnTo>
                    <a:pt x="0" y="0"/>
                  </a:lnTo>
                  <a:lnTo>
                    <a:pt x="0" y="101917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276350" y="1381125"/>
            <a:ext cx="1905635" cy="3400425"/>
            <a:chOff x="1276350" y="1381125"/>
            <a:chExt cx="1905635" cy="34004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6350" y="1381125"/>
              <a:ext cx="1847850" cy="3400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47851" y="2300350"/>
              <a:ext cx="1819275" cy="1304925"/>
            </a:xfrm>
            <a:custGeom>
              <a:avLst/>
              <a:gdLst/>
              <a:ahLst/>
              <a:cxnLst/>
              <a:rect l="l" t="t" r="r" b="b"/>
              <a:pathLst>
                <a:path w="1819275" h="1304925">
                  <a:moveTo>
                    <a:pt x="0" y="1304925"/>
                  </a:moveTo>
                  <a:lnTo>
                    <a:pt x="1819275" y="1304925"/>
                  </a:lnTo>
                  <a:lnTo>
                    <a:pt x="1819275" y="0"/>
                  </a:lnTo>
                  <a:lnTo>
                    <a:pt x="0" y="0"/>
                  </a:lnTo>
                  <a:lnTo>
                    <a:pt x="0" y="13049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324225" y="2943225"/>
            <a:ext cx="3724275" cy="1828800"/>
            <a:chOff x="3324225" y="2943225"/>
            <a:chExt cx="3724275" cy="18288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4225" y="2943225"/>
              <a:ext cx="3724275" cy="18288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05350" y="3338575"/>
              <a:ext cx="1914525" cy="1304925"/>
            </a:xfrm>
            <a:custGeom>
              <a:avLst/>
              <a:gdLst/>
              <a:ahLst/>
              <a:cxnLst/>
              <a:rect l="l" t="t" r="r" b="b"/>
              <a:pathLst>
                <a:path w="1914525" h="1304925">
                  <a:moveTo>
                    <a:pt x="0" y="1304925"/>
                  </a:moveTo>
                  <a:lnTo>
                    <a:pt x="1914525" y="1304925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30492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A</a:t>
            </a:r>
            <a:r>
              <a:rPr spc="-45" dirty="0"/>
              <a:t> </a:t>
            </a:r>
            <a:r>
              <a:rPr spc="-35" dirty="0"/>
              <a:t>few</a:t>
            </a:r>
            <a:r>
              <a:rPr spc="-180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dirty="0"/>
              <a:t>the</a:t>
            </a:r>
            <a:r>
              <a:rPr spc="-275" dirty="0"/>
              <a:t> </a:t>
            </a:r>
            <a:r>
              <a:rPr spc="-15" dirty="0"/>
              <a:t>events</a:t>
            </a:r>
            <a:r>
              <a:rPr spc="-305" dirty="0"/>
              <a:t> </a:t>
            </a:r>
            <a:r>
              <a:rPr spc="-30" dirty="0"/>
              <a:t>managed</a:t>
            </a:r>
            <a:r>
              <a:rPr spc="-280" dirty="0"/>
              <a:t> </a:t>
            </a:r>
            <a:r>
              <a:rPr dirty="0"/>
              <a:t>for</a:t>
            </a:r>
            <a:r>
              <a:rPr spc="-245" dirty="0"/>
              <a:t> </a:t>
            </a:r>
            <a:r>
              <a:rPr spc="-45" dirty="0"/>
              <a:t>Trident</a:t>
            </a:r>
            <a:r>
              <a:rPr spc="-260" dirty="0"/>
              <a:t> </a:t>
            </a:r>
            <a:r>
              <a:rPr spc="-10" dirty="0"/>
              <a:t>Group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1650" y="4924425"/>
            <a:ext cx="1905000" cy="10763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325" y="4276725"/>
            <a:ext cx="2390775" cy="98107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95350" y="4143375"/>
            <a:ext cx="5476875" cy="1876425"/>
            <a:chOff x="895350" y="4143375"/>
            <a:chExt cx="5476875" cy="18764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9025" y="4143375"/>
              <a:ext cx="2743200" cy="18764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5350" y="5353050"/>
              <a:ext cx="2743200" cy="6667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67475" y="4552950"/>
            <a:ext cx="2743200" cy="14859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83932" y="1897697"/>
            <a:ext cx="10225405" cy="7867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88700"/>
              </a:lnSpc>
              <a:spcBef>
                <a:spcPts val="345"/>
              </a:spcBef>
            </a:pP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Managed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venue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branding,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advertising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promotion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for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participation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in</a:t>
            </a:r>
            <a:r>
              <a:rPr sz="1800" i="1" spc="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these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trade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events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and</a:t>
            </a:r>
            <a:r>
              <a:rPr sz="1800" i="1" spc="-8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fairs for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the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company</a:t>
            </a:r>
            <a:r>
              <a:rPr sz="1800" i="1" spc="-12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from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brand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communication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point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view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at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all</a:t>
            </a:r>
            <a:r>
              <a:rPr sz="1800" i="1" spc="-10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touch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points.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</a:t>
            </a:r>
            <a:r>
              <a:rPr sz="1800" i="1" spc="4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few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of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such</a:t>
            </a:r>
            <a:r>
              <a:rPr sz="1800" i="1" spc="-9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events</a:t>
            </a:r>
            <a:r>
              <a:rPr sz="1800" i="1" spc="-10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are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HGH</a:t>
            </a:r>
            <a:r>
              <a:rPr sz="1800" i="1" spc="-1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–home</a:t>
            </a:r>
            <a:r>
              <a:rPr sz="1800" i="1" spc="-10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décor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gift</a:t>
            </a:r>
            <a:r>
              <a:rPr sz="1800" i="1" spc="-6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houseware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50" dirty="0">
                <a:solidFill>
                  <a:srgbClr val="3A3838"/>
                </a:solidFill>
                <a:latin typeface="Carlito"/>
                <a:cs typeface="Carlito"/>
              </a:rPr>
              <a:t>fair,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Paper</a:t>
            </a:r>
            <a:r>
              <a:rPr sz="1800" i="1" spc="-7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Ex,</a:t>
            </a:r>
            <a:r>
              <a:rPr sz="1800" i="1" spc="-6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Yarn</a:t>
            </a:r>
            <a:r>
              <a:rPr sz="1800" i="1" spc="-8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Ex,</a:t>
            </a:r>
            <a:r>
              <a:rPr sz="1800" i="1" spc="-1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Vigyaan</a:t>
            </a:r>
            <a:r>
              <a:rPr sz="1800" i="1" spc="-7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Mela,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FICCI,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3A3838"/>
                </a:solidFill>
                <a:latin typeface="Carlito"/>
                <a:cs typeface="Carlito"/>
              </a:rPr>
              <a:t>CII,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5" dirty="0">
                <a:solidFill>
                  <a:srgbClr val="3A3838"/>
                </a:solidFill>
                <a:latin typeface="Carlito"/>
                <a:cs typeface="Carlito"/>
              </a:rPr>
              <a:t>New</a:t>
            </a:r>
            <a:r>
              <a:rPr sz="1800" i="1" spc="-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York</a:t>
            </a:r>
            <a:r>
              <a:rPr sz="1800" i="1" spc="-12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0" dirty="0">
                <a:solidFill>
                  <a:srgbClr val="3A3838"/>
                </a:solidFill>
                <a:latin typeface="Carlito"/>
                <a:cs typeface="Carlito"/>
              </a:rPr>
              <a:t>Market</a:t>
            </a:r>
            <a:r>
              <a:rPr sz="1800" i="1" spc="-14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35" dirty="0">
                <a:solidFill>
                  <a:srgbClr val="3A3838"/>
                </a:solidFill>
                <a:latin typeface="Carlito"/>
                <a:cs typeface="Carlito"/>
              </a:rPr>
              <a:t>Week,</a:t>
            </a:r>
            <a:r>
              <a:rPr sz="1800" i="1" spc="-90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40" dirty="0">
                <a:solidFill>
                  <a:srgbClr val="3A3838"/>
                </a:solidFill>
                <a:latin typeface="Carlito"/>
                <a:cs typeface="Carlito"/>
              </a:rPr>
              <a:t>Heimtextil,</a:t>
            </a:r>
            <a:r>
              <a:rPr sz="1800" i="1" spc="-55" dirty="0">
                <a:solidFill>
                  <a:srgbClr val="3A3838"/>
                </a:solidFill>
                <a:latin typeface="Carlito"/>
                <a:cs typeface="Carlito"/>
              </a:rPr>
              <a:t> </a:t>
            </a:r>
            <a:r>
              <a:rPr sz="1800" i="1" spc="-20" dirty="0">
                <a:solidFill>
                  <a:srgbClr val="3A3838"/>
                </a:solidFill>
                <a:latin typeface="Carlito"/>
                <a:cs typeface="Carlito"/>
              </a:rPr>
              <a:t>etc.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89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30"/>
              </a:spcBef>
            </a:pPr>
            <a:r>
              <a:rPr dirty="0"/>
              <a:t>A</a:t>
            </a:r>
            <a:r>
              <a:rPr spc="-35" dirty="0"/>
              <a:t> few</a:t>
            </a:r>
            <a:r>
              <a:rPr spc="-17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the</a:t>
            </a:r>
            <a:r>
              <a:rPr spc="-270" dirty="0"/>
              <a:t> </a:t>
            </a:r>
            <a:r>
              <a:rPr spc="-30" dirty="0"/>
              <a:t>managed</a:t>
            </a:r>
            <a:r>
              <a:rPr spc="-275" dirty="0"/>
              <a:t> </a:t>
            </a:r>
            <a:r>
              <a:rPr spc="-30" dirty="0"/>
              <a:t>agencies</a:t>
            </a:r>
            <a:r>
              <a:rPr spc="-220" dirty="0"/>
              <a:t> </a:t>
            </a:r>
            <a:r>
              <a:rPr dirty="0"/>
              <a:t>and</a:t>
            </a:r>
            <a:r>
              <a:rPr spc="-195" dirty="0"/>
              <a:t> </a:t>
            </a:r>
            <a:r>
              <a:rPr spc="-10" dirty="0"/>
              <a:t>partners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838325"/>
            <a:ext cx="1733550" cy="10763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4300" y="1905000"/>
            <a:ext cx="1866900" cy="942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62675" y="2057400"/>
            <a:ext cx="2447925" cy="4762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77325" y="2028825"/>
            <a:ext cx="1238250" cy="5524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10625" y="3114675"/>
            <a:ext cx="1581150" cy="16573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53791" y="3710896"/>
            <a:ext cx="2196843" cy="44934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247900" y="3609975"/>
            <a:ext cx="2905125" cy="2476500"/>
            <a:chOff x="2247900" y="3609975"/>
            <a:chExt cx="2905125" cy="24765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2250" y="4181475"/>
              <a:ext cx="1876425" cy="1905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47900" y="3609975"/>
              <a:ext cx="2905125" cy="5334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14457" y="5301342"/>
            <a:ext cx="2495868" cy="73478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10575" y="5257800"/>
            <a:ext cx="192405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6850" y="1847850"/>
            <a:ext cx="2257425" cy="2333625"/>
            <a:chOff x="1466850" y="1847850"/>
            <a:chExt cx="2257425" cy="233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6850" y="1847850"/>
              <a:ext cx="2257425" cy="10858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6850" y="2962275"/>
              <a:ext cx="2257425" cy="121920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771900" y="1847850"/>
            <a:ext cx="4543425" cy="1095375"/>
            <a:chOff x="3771900" y="1847850"/>
            <a:chExt cx="4543425" cy="10953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1900" y="1855355"/>
              <a:ext cx="2247900" cy="1078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0058" y="1847850"/>
              <a:ext cx="2255266" cy="109537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62950" y="1855546"/>
            <a:ext cx="2247900" cy="108767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77996" y="2962275"/>
            <a:ext cx="2241804" cy="12192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67425" y="2971012"/>
            <a:ext cx="2238375" cy="12104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60536" y="2962275"/>
            <a:ext cx="2231263" cy="12192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83689" y="2052637"/>
            <a:ext cx="199771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CORPORATE COMMUNICATION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83689" y="3233356"/>
            <a:ext cx="199771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MARKETING COMMUNICATION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57954" y="3089211"/>
            <a:ext cx="1666875" cy="945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solidFill>
                  <a:srgbClr val="FFFFFF"/>
                </a:solidFill>
                <a:latin typeface="Carlito"/>
                <a:cs typeface="Carlito"/>
              </a:rPr>
              <a:t>EVENT</a:t>
            </a:r>
            <a:r>
              <a:rPr sz="2000" b="1" spc="-8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rlito"/>
                <a:cs typeface="Carlito"/>
              </a:rPr>
              <a:t>&amp; </a:t>
            </a: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SPONSORSHIP MANAGEMENT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15359" y="2225357"/>
            <a:ext cx="165862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solidFill>
                  <a:srgbClr val="FFFFFF"/>
                </a:solidFill>
                <a:latin typeface="Carlito"/>
                <a:cs typeface="Carlito"/>
              </a:rPr>
              <a:t>MEDIA</a:t>
            </a:r>
            <a:r>
              <a:rPr sz="2000" b="1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BUYING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45478" y="3189605"/>
            <a:ext cx="1159510" cy="6407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20" dirty="0">
                <a:solidFill>
                  <a:srgbClr val="FFFFFF"/>
                </a:solidFill>
                <a:latin typeface="Carlito"/>
                <a:cs typeface="Carlito"/>
              </a:rPr>
              <a:t>ATL</a:t>
            </a:r>
            <a:r>
              <a:rPr sz="2000" b="1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rlito"/>
                <a:cs typeface="Carlito"/>
              </a:rPr>
              <a:t>&amp;</a:t>
            </a:r>
            <a:r>
              <a:rPr sz="2000" b="1" spc="-1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rlito"/>
                <a:cs typeface="Carlito"/>
              </a:rPr>
              <a:t>BTL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ACTIVITIES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33510" y="3189605"/>
            <a:ext cx="1667510" cy="6407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ADVERTISING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MANAGEMENT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45478" y="2052637"/>
            <a:ext cx="118745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PUBLIC </a:t>
            </a:r>
            <a:r>
              <a:rPr sz="2000" b="1" spc="-30" dirty="0">
                <a:solidFill>
                  <a:srgbClr val="FFFFFF"/>
                </a:solidFill>
                <a:latin typeface="Carlito"/>
                <a:cs typeface="Carlito"/>
              </a:rPr>
              <a:t>RELATIONS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76691" y="2067242"/>
            <a:ext cx="166751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BRAND MANAGEMENT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6375" y="4248150"/>
            <a:ext cx="2266950" cy="108585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790950" y="4248150"/>
            <a:ext cx="6819900" cy="1095375"/>
            <a:chOff x="3790950" y="4248150"/>
            <a:chExt cx="6819900" cy="109537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0950" y="4255655"/>
              <a:ext cx="2247900" cy="10783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8601" y="4248150"/>
              <a:ext cx="2246249" cy="10953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62950" y="4255846"/>
              <a:ext cx="2247900" cy="108767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598294" y="4457128"/>
            <a:ext cx="1666875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AGENCY MANAGEMENT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71595" y="4471352"/>
            <a:ext cx="145605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5715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LEADERSHIP POSITIONING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76691" y="4471352"/>
            <a:ext cx="166687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REPUTATION MANAGEMENT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67776" y="5406440"/>
            <a:ext cx="2252599" cy="110865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8533510" y="5464809"/>
            <a:ext cx="1569085" cy="945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CAUSE </a:t>
            </a:r>
            <a:r>
              <a:rPr sz="2000" b="1" dirty="0">
                <a:solidFill>
                  <a:srgbClr val="FFFFFF"/>
                </a:solidFill>
                <a:latin typeface="Carlito"/>
                <a:cs typeface="Carlito"/>
              </a:rPr>
              <a:t>MARKETING</a:t>
            </a:r>
            <a:r>
              <a:rPr sz="2000" b="1" spc="-1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rlito"/>
                <a:cs typeface="Carlito"/>
              </a:rPr>
              <a:t>&amp; </a:t>
            </a:r>
            <a:r>
              <a:rPr sz="2000" b="1" spc="-25" dirty="0">
                <a:solidFill>
                  <a:srgbClr val="FFFFFF"/>
                </a:solidFill>
                <a:latin typeface="Carlito"/>
                <a:cs typeface="Carlito"/>
              </a:rPr>
              <a:t>CSR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67425" y="5384291"/>
            <a:ext cx="2257425" cy="1083183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173851" y="4355719"/>
            <a:ext cx="1994535" cy="2054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3820" marR="584200">
              <a:lnSpc>
                <a:spcPct val="100000"/>
              </a:lnSpc>
              <a:spcBef>
                <a:spcPts val="130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CONTENT </a:t>
            </a:r>
            <a:r>
              <a:rPr sz="2000" b="1" spc="-30" dirty="0">
                <a:solidFill>
                  <a:srgbClr val="FFFFFF"/>
                </a:solidFill>
                <a:latin typeface="Carlito"/>
                <a:cs typeface="Carlito"/>
              </a:rPr>
              <a:t>STRATEGY</a:t>
            </a:r>
            <a:r>
              <a:rPr sz="20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rlito"/>
                <a:cs typeface="Carlito"/>
              </a:rPr>
              <a:t>&amp; </a:t>
            </a: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MARKETING</a:t>
            </a:r>
            <a:endParaRPr sz="20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1530"/>
              </a:spcBef>
            </a:pPr>
            <a:r>
              <a:rPr sz="2000" b="1" spc="-25" dirty="0">
                <a:solidFill>
                  <a:srgbClr val="FFFFFF"/>
                </a:solidFill>
                <a:latin typeface="Carlito"/>
                <a:cs typeface="Carlito"/>
              </a:rPr>
              <a:t>ESG </a:t>
            </a: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COMMUNICATION MANAGEMENT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70629" y="5407533"/>
            <a:ext cx="2249170" cy="107899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76375" y="5394261"/>
            <a:ext cx="2228850" cy="109226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583689" y="5450522"/>
            <a:ext cx="1669414" cy="9448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DIGITAL CAMPAIGN MANAGEMENT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15359" y="5464809"/>
            <a:ext cx="1669414" cy="945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FFFFFF"/>
                </a:solidFill>
                <a:latin typeface="Carlito"/>
                <a:cs typeface="Carlito"/>
              </a:rPr>
              <a:t>ONLINE REPUTATION MANAGEMENT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2434" rIns="0" bIns="0" rtlCol="0">
            <a:spAutoFit/>
          </a:bodyPr>
          <a:lstStyle/>
          <a:p>
            <a:pPr marL="1189355">
              <a:lnSpc>
                <a:spcPct val="100000"/>
              </a:lnSpc>
              <a:spcBef>
                <a:spcPts val="125"/>
              </a:spcBef>
            </a:pPr>
            <a:r>
              <a:rPr spc="-35" dirty="0"/>
              <a:t>EXPERTISE</a:t>
            </a:r>
            <a:r>
              <a:rPr spc="-245" dirty="0"/>
              <a:t> </a:t>
            </a:r>
            <a:r>
              <a:rPr dirty="0"/>
              <a:t>&amp;</a:t>
            </a:r>
            <a:r>
              <a:rPr spc="-60" dirty="0"/>
              <a:t> </a:t>
            </a:r>
            <a:r>
              <a:rPr spc="-50" dirty="0"/>
              <a:t>RESPONSIBLITIES</a:t>
            </a:r>
            <a:r>
              <a:rPr spc="-280" dirty="0"/>
              <a:t> </a:t>
            </a:r>
            <a:r>
              <a:rPr spc="-120" dirty="0"/>
              <a:t>AT</a:t>
            </a:r>
            <a:r>
              <a:rPr spc="-65" dirty="0"/>
              <a:t> </a:t>
            </a:r>
            <a:r>
              <a:rPr spc="-30" dirty="0"/>
              <a:t>CURRENT</a:t>
            </a:r>
            <a:r>
              <a:rPr spc="-305" dirty="0"/>
              <a:t> </a:t>
            </a:r>
            <a:r>
              <a:rPr dirty="0"/>
              <a:t>JOB</a:t>
            </a:r>
            <a:r>
              <a:rPr spc="-160" dirty="0"/>
              <a:t> </a:t>
            </a:r>
            <a:r>
              <a:rPr spc="-10" dirty="0"/>
              <a:t>ROLE: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57725" y="2286000"/>
              <a:ext cx="0" cy="2286000"/>
            </a:xfrm>
            <a:custGeom>
              <a:avLst/>
              <a:gdLst/>
              <a:ahLst/>
              <a:cxnLst/>
              <a:rect l="l" t="t" r="r" b="b"/>
              <a:pathLst>
                <a:path h="2286000">
                  <a:moveTo>
                    <a:pt x="0" y="0"/>
                  </a:moveTo>
                  <a:lnTo>
                    <a:pt x="0" y="22860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38115" y="2542271"/>
            <a:ext cx="4264660" cy="162750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2000" b="1" dirty="0">
                <a:solidFill>
                  <a:schemeClr val="tx1"/>
                </a:solidFill>
                <a:latin typeface="Carlito"/>
                <a:cs typeface="Carlito"/>
              </a:rPr>
              <a:t>THANK</a:t>
            </a:r>
            <a:r>
              <a:rPr sz="2000" b="1" spc="-70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Carlito"/>
                <a:cs typeface="Carlito"/>
              </a:rPr>
              <a:t>YOU!</a:t>
            </a:r>
            <a:endParaRPr sz="200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000" b="1" dirty="0">
                <a:solidFill>
                  <a:schemeClr val="tx1"/>
                </a:solidFill>
                <a:latin typeface="Carlito"/>
                <a:cs typeface="Carlito"/>
              </a:rPr>
              <a:t>KANCHAN</a:t>
            </a:r>
            <a:r>
              <a:rPr sz="2000" b="1" spc="-65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Carlito"/>
                <a:cs typeface="Carlito"/>
              </a:rPr>
              <a:t>SONDHI</a:t>
            </a:r>
            <a:endParaRPr sz="200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12700" marR="5080">
              <a:lnSpc>
                <a:spcPct val="131500"/>
              </a:lnSpc>
            </a:pPr>
            <a:r>
              <a:rPr lang="en-US" sz="2000" b="1" dirty="0">
                <a:solidFill>
                  <a:schemeClr val="tx1"/>
                </a:solidFill>
                <a:latin typeface="Carlito"/>
                <a:cs typeface="Carlito"/>
              </a:rPr>
              <a:t>Communication</a:t>
            </a:r>
            <a:r>
              <a:rPr sz="2000" b="1" spc="-110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Carlito"/>
                <a:cs typeface="Carlito"/>
              </a:rPr>
              <a:t>Specialist </a:t>
            </a:r>
            <a:endParaRPr lang="en-US" sz="2000" b="1" spc="-10" dirty="0">
              <a:solidFill>
                <a:schemeClr val="tx1"/>
              </a:solidFill>
              <a:latin typeface="Carlito"/>
              <a:cs typeface="Carlito"/>
            </a:endParaRPr>
          </a:p>
          <a:p>
            <a:pPr marL="12700" marR="5080">
              <a:lnSpc>
                <a:spcPct val="131500"/>
              </a:lnSpc>
            </a:pPr>
            <a:r>
              <a:rPr sz="2000" b="1" dirty="0">
                <a:solidFill>
                  <a:schemeClr val="tx1"/>
                </a:solidFill>
                <a:latin typeface="Carlito"/>
                <a:cs typeface="Carlito"/>
              </a:rPr>
              <a:t>Email</a:t>
            </a:r>
            <a:r>
              <a:rPr sz="2000" b="1" spc="-45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dirty="0">
                <a:solidFill>
                  <a:schemeClr val="tx1"/>
                </a:solidFill>
                <a:latin typeface="Carlito"/>
                <a:cs typeface="Carlito"/>
              </a:rPr>
              <a:t>ID</a:t>
            </a:r>
            <a:r>
              <a:rPr sz="2000" b="1" spc="5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dirty="0">
                <a:solidFill>
                  <a:schemeClr val="tx1"/>
                </a:solidFill>
                <a:latin typeface="Carlito"/>
                <a:cs typeface="Carlito"/>
              </a:rPr>
              <a:t>–</a:t>
            </a:r>
            <a:r>
              <a:rPr sz="2000" b="1" spc="-25" dirty="0">
                <a:solidFill>
                  <a:schemeClr val="tx1"/>
                </a:solidFill>
                <a:latin typeface="Carlito"/>
                <a:cs typeface="Carlito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Carlito"/>
                <a:cs typeface="Carl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kanchansondhi@gmail.com</a:t>
            </a:r>
            <a:endParaRPr sz="2000" dirty="0">
              <a:solidFill>
                <a:schemeClr val="tx1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1131</Words>
  <Application>Microsoft Office PowerPoint</Application>
  <PresentationFormat>Widescreen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Carlito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Corporate Communication Digital Asset Development &amp; Promotion</vt:lpstr>
      <vt:lpstr>Brand Messaging &amp; Alliances for Financial PR</vt:lpstr>
      <vt:lpstr>Coverage in Trade and Business Publication for Sustainable Manufacturing Practices - 1</vt:lpstr>
      <vt:lpstr>Coverage in Trade and Business Publication for Sustainable Manufacturing Practices - 2</vt:lpstr>
      <vt:lpstr>Coverage in Trade and Business Publication for Sustainable Manufacturing Practices - 3</vt:lpstr>
      <vt:lpstr>Coverage in financial publications</vt:lpstr>
      <vt:lpstr>Coverage for Product Launch in The US</vt:lpstr>
      <vt:lpstr>Coverage in Trade Publications</vt:lpstr>
      <vt:lpstr>Industry Story Participation</vt:lpstr>
      <vt:lpstr>Coverage in Business and Trade Publications</vt:lpstr>
      <vt:lpstr>Leadership Profiling</vt:lpstr>
      <vt:lpstr>Storytelling through DVC Campaigns – covered in advertising media</vt:lpstr>
      <vt:lpstr>Storytelling through DVC Campaigns</vt:lpstr>
      <vt:lpstr>Managed Celebrity Endorsement for Home Brand – Trident Home Décor Design – Digital &amp; Print Campaign</vt:lpstr>
      <vt:lpstr>Newspaper Ads for Brand Promotion</vt:lpstr>
      <vt:lpstr>Outdoor Hoarding Campaign Management</vt:lpstr>
      <vt:lpstr>Exclusive Brand Outlet Launch Campaign</vt:lpstr>
      <vt:lpstr>Corporate Communication – Newspaper Ads</vt:lpstr>
      <vt:lpstr>Advertising &amp; PR in US Market</vt:lpstr>
      <vt:lpstr>Digital Media Marketing</vt:lpstr>
      <vt:lpstr>A few of the events managed for Trident Group</vt:lpstr>
      <vt:lpstr>A few of the managed agencies and partners</vt:lpstr>
      <vt:lpstr>EXPERTISE &amp; RESPONSIBLITIES AT CURRENT JOB ROLE: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Kanchan Sondhi</dc:creator>
  <cp:lastModifiedBy>Kanchan Sondhi</cp:lastModifiedBy>
  <cp:revision>3</cp:revision>
  <dcterms:created xsi:type="dcterms:W3CDTF">2024-08-23T18:44:34Z</dcterms:created>
  <dcterms:modified xsi:type="dcterms:W3CDTF">2024-08-23T19:10:36Z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2022-06-21T00:00:00Z</vt:filetime>
  </property>
  <property fmtid="{D5CDD505-2E9C-101B-9397-08002B2CF9AE}" pid="3" name="LastSaved">
    <vt:filetime>2024-08-23T00:00:00Z</vt:filetime>
  </property>
  <property fmtid="{D5CDD505-2E9C-101B-9397-08002B2CF9AE}" pid="4" name="Producer">
    <vt:lpwstr>3-Heights(TM) PDF Security Shell 4.8.25.2 (http://www.pdf-tools.com)</vt:lpwstr>
  </property>
</Properties>
</file>